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  <p:sldMasterId id="2147483895" r:id="rId2"/>
  </p:sldMasterIdLst>
  <p:notesMasterIdLst>
    <p:notesMasterId r:id="rId48"/>
  </p:notesMasterIdLst>
  <p:handoutMasterIdLst>
    <p:handoutMasterId r:id="rId49"/>
  </p:handoutMasterIdLst>
  <p:sldIdLst>
    <p:sldId id="295" r:id="rId3"/>
    <p:sldId id="336" r:id="rId4"/>
    <p:sldId id="400" r:id="rId5"/>
    <p:sldId id="360" r:id="rId6"/>
    <p:sldId id="362" r:id="rId7"/>
    <p:sldId id="320" r:id="rId8"/>
    <p:sldId id="363" r:id="rId9"/>
    <p:sldId id="364" r:id="rId10"/>
    <p:sldId id="321" r:id="rId11"/>
    <p:sldId id="323" r:id="rId12"/>
    <p:sldId id="365" r:id="rId13"/>
    <p:sldId id="324" r:id="rId14"/>
    <p:sldId id="325" r:id="rId15"/>
    <p:sldId id="366" r:id="rId16"/>
    <p:sldId id="326" r:id="rId17"/>
    <p:sldId id="367" r:id="rId18"/>
    <p:sldId id="327" r:id="rId19"/>
    <p:sldId id="371" r:id="rId20"/>
    <p:sldId id="368" r:id="rId21"/>
    <p:sldId id="369" r:id="rId22"/>
    <p:sldId id="370" r:id="rId23"/>
    <p:sldId id="372" r:id="rId24"/>
    <p:sldId id="373" r:id="rId25"/>
    <p:sldId id="374" r:id="rId26"/>
    <p:sldId id="375" r:id="rId27"/>
    <p:sldId id="376" r:id="rId28"/>
    <p:sldId id="377" r:id="rId29"/>
    <p:sldId id="378" r:id="rId30"/>
    <p:sldId id="393" r:id="rId31"/>
    <p:sldId id="397" r:id="rId32"/>
    <p:sldId id="328" r:id="rId33"/>
    <p:sldId id="329" r:id="rId34"/>
    <p:sldId id="331" r:id="rId35"/>
    <p:sldId id="383" r:id="rId36"/>
    <p:sldId id="394" r:id="rId37"/>
    <p:sldId id="395" r:id="rId38"/>
    <p:sldId id="396" r:id="rId39"/>
    <p:sldId id="384" r:id="rId40"/>
    <p:sldId id="385" r:id="rId41"/>
    <p:sldId id="386" r:id="rId42"/>
    <p:sldId id="387" r:id="rId43"/>
    <p:sldId id="388" r:id="rId44"/>
    <p:sldId id="389" r:id="rId45"/>
    <p:sldId id="390" r:id="rId46"/>
    <p:sldId id="382" r:id="rId4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45" autoAdjust="0"/>
  </p:normalViewPr>
  <p:slideViewPr>
    <p:cSldViewPr>
      <p:cViewPr varScale="1">
        <p:scale>
          <a:sx n="104" d="100"/>
          <a:sy n="104" d="100"/>
        </p:scale>
        <p:origin x="172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3180" y="-9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05D4A66-4E06-4F80-804F-A964EB6C0D0A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3A340500-23C6-45C7-9626-EF17B47CA0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72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0646D3D-12D9-42A1-A359-88470FD6EB52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B58331F-8B33-4884-9995-3C14B2EEB3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587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8331F-8B33-4884-9995-3C14B2EEB35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758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8331F-8B33-4884-9995-3C14B2EEB352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211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8331F-8B33-4884-9995-3C14B2EEB35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885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 rot="20707748">
            <a:off x="-617539" y="-652551"/>
            <a:ext cx="6664606" cy="3942692"/>
          </a:xfrm>
          <a:custGeom>
            <a:avLst/>
            <a:gdLst/>
            <a:ahLst/>
            <a:cxnLst/>
            <a:rect l="l" t="t" r="r" b="b"/>
            <a:pathLst>
              <a:path w="6664606" h="3942692">
                <a:moveTo>
                  <a:pt x="1046923" y="0"/>
                </a:moveTo>
                <a:lnTo>
                  <a:pt x="6664606" y="1491692"/>
                </a:lnTo>
                <a:lnTo>
                  <a:pt x="6664606" y="3860602"/>
                </a:lnTo>
                <a:cubicBezTo>
                  <a:pt x="6664606" y="3905939"/>
                  <a:pt x="6627853" y="3942692"/>
                  <a:pt x="6582516" y="3942692"/>
                </a:cubicBezTo>
                <a:lnTo>
                  <a:pt x="0" y="3942692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 rot="20707748">
            <a:off x="6168153" y="-441831"/>
            <a:ext cx="3126510" cy="2426476"/>
          </a:xfrm>
          <a:custGeom>
            <a:avLst/>
            <a:gdLst/>
            <a:ahLst/>
            <a:cxnLst/>
            <a:rect l="l" t="t" r="r" b="b"/>
            <a:pathLst>
              <a:path w="3126510" h="2426476">
                <a:moveTo>
                  <a:pt x="0" y="0"/>
                </a:moveTo>
                <a:lnTo>
                  <a:pt x="3126510" y="830198"/>
                </a:lnTo>
                <a:lnTo>
                  <a:pt x="2702642" y="2426476"/>
                </a:lnTo>
                <a:lnTo>
                  <a:pt x="82091" y="2426476"/>
                </a:lnTo>
                <a:cubicBezTo>
                  <a:pt x="36754" y="2426475"/>
                  <a:pt x="1" y="2389722"/>
                  <a:pt x="1" y="2344385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 rot="20707748">
            <a:off x="7144098" y="2001564"/>
            <a:ext cx="2679455" cy="4946037"/>
          </a:xfrm>
          <a:custGeom>
            <a:avLst/>
            <a:gdLst/>
            <a:ahLst/>
            <a:cxnLst/>
            <a:rect l="l" t="t" r="r" b="b"/>
            <a:pathLst>
              <a:path w="2679455" h="4946037">
                <a:moveTo>
                  <a:pt x="2679455" y="0"/>
                </a:moveTo>
                <a:lnTo>
                  <a:pt x="1366108" y="4946037"/>
                </a:lnTo>
                <a:lnTo>
                  <a:pt x="0" y="4583288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 rot="20707748">
            <a:off x="-205621" y="3323292"/>
            <a:ext cx="7378073" cy="4557796"/>
          </a:xfrm>
          <a:custGeom>
            <a:avLst/>
            <a:gdLst/>
            <a:ahLst/>
            <a:cxnLst/>
            <a:rect l="l" t="t" r="r" b="b"/>
            <a:pathLst>
              <a:path w="7378073" h="4557796">
                <a:moveTo>
                  <a:pt x="7327936" y="6451"/>
                </a:moveTo>
                <a:cubicBezTo>
                  <a:pt x="7357400" y="18913"/>
                  <a:pt x="7378073" y="48087"/>
                  <a:pt x="7378073" y="82090"/>
                </a:cubicBezTo>
                <a:lnTo>
                  <a:pt x="7378073" y="4557796"/>
                </a:lnTo>
                <a:lnTo>
                  <a:pt x="0" y="2598658"/>
                </a:lnTo>
                <a:lnTo>
                  <a:pt x="690034" y="0"/>
                </a:lnTo>
                <a:lnTo>
                  <a:pt x="7295983" y="0"/>
                </a:lnTo>
                <a:cubicBezTo>
                  <a:pt x="7307317" y="0"/>
                  <a:pt x="7318115" y="2297"/>
                  <a:pt x="7327936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-900000">
            <a:off x="547834" y="3632676"/>
            <a:ext cx="5985159" cy="1606102"/>
          </a:xfrm>
        </p:spPr>
        <p:txBody>
          <a:bodyPr>
            <a:normAutofit/>
          </a:bodyPr>
          <a:lstStyle>
            <a:lvl1pPr>
              <a:lnSpc>
                <a:spcPts val="6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-900000">
            <a:off x="2201145" y="5027230"/>
            <a:ext cx="4655297" cy="1128495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6741465" y="2313285"/>
            <a:ext cx="1524000" cy="365125"/>
          </a:xfrm>
        </p:spPr>
        <p:txBody>
          <a:bodyPr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fld id="{DA840030-70C1-4737-A982-68C7423B206F}" type="datetime1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1400" y="6324600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2015 </a:t>
            </a:r>
            <a:r>
              <a:rPr lang="en-US" dirty="0" err="1"/>
              <a:t>Cengage</a:t>
            </a:r>
            <a:r>
              <a:rPr lang="en-US" dirty="0"/>
              <a:t> Learning Engineering. All Rights Reserved.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9842" y="6324600"/>
            <a:ext cx="2133600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 rot="900000">
            <a:off x="-533701" y="-979752"/>
            <a:ext cx="6672870" cy="6821601"/>
          </a:xfrm>
          <a:custGeom>
            <a:avLst/>
            <a:gdLst/>
            <a:ahLst/>
            <a:cxnLst/>
            <a:rect l="l" t="t" r="r" b="b"/>
            <a:pathLst>
              <a:path w="6672870" h="6821601">
                <a:moveTo>
                  <a:pt x="0" y="1787990"/>
                </a:moveTo>
                <a:lnTo>
                  <a:pt x="6672870" y="0"/>
                </a:lnTo>
                <a:lnTo>
                  <a:pt x="6672870" y="6739511"/>
                </a:lnTo>
                <a:cubicBezTo>
                  <a:pt x="6672870" y="6784848"/>
                  <a:pt x="6636117" y="6821601"/>
                  <a:pt x="6590780" y="6821601"/>
                </a:cubicBezTo>
                <a:lnTo>
                  <a:pt x="1348753" y="6821601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rot="900000">
            <a:off x="-283896" y="5969722"/>
            <a:ext cx="5300494" cy="1495954"/>
          </a:xfrm>
          <a:custGeom>
            <a:avLst/>
            <a:gdLst/>
            <a:ahLst/>
            <a:cxnLst/>
            <a:rect l="l" t="t" r="r" b="b"/>
            <a:pathLst>
              <a:path w="5300494" h="1495954">
                <a:moveTo>
                  <a:pt x="0" y="0"/>
                </a:moveTo>
                <a:lnTo>
                  <a:pt x="5218404" y="0"/>
                </a:lnTo>
                <a:cubicBezTo>
                  <a:pt x="5263741" y="0"/>
                  <a:pt x="5300494" y="36753"/>
                  <a:pt x="5300494" y="82090"/>
                </a:cubicBezTo>
                <a:lnTo>
                  <a:pt x="5300494" y="183095"/>
                </a:lnTo>
                <a:lnTo>
                  <a:pt x="400840" y="149595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rot="900000">
            <a:off x="6930292" y="-242630"/>
            <a:ext cx="2434235" cy="1383623"/>
          </a:xfrm>
          <a:custGeom>
            <a:avLst/>
            <a:gdLst/>
            <a:ahLst/>
            <a:cxnLst/>
            <a:rect l="l" t="t" r="r" b="b"/>
            <a:pathLst>
              <a:path w="2434235" h="1383623">
                <a:moveTo>
                  <a:pt x="0" y="552912"/>
                </a:moveTo>
                <a:lnTo>
                  <a:pt x="2063495" y="0"/>
                </a:lnTo>
                <a:lnTo>
                  <a:pt x="2434235" y="1383623"/>
                </a:lnTo>
                <a:lnTo>
                  <a:pt x="82090" y="1383622"/>
                </a:lnTo>
                <a:cubicBezTo>
                  <a:pt x="36754" y="1383622"/>
                  <a:pt x="0" y="1346869"/>
                  <a:pt x="0" y="130153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900000">
            <a:off x="5899782" y="1282101"/>
            <a:ext cx="3842742" cy="6178450"/>
          </a:xfrm>
          <a:custGeom>
            <a:avLst/>
            <a:gdLst/>
            <a:ahLst/>
            <a:cxnLst/>
            <a:rect l="l" t="t" r="r" b="b"/>
            <a:pathLst>
              <a:path w="3842742" h="617845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2463128" y="0"/>
                </a:lnTo>
                <a:lnTo>
                  <a:pt x="3842742" y="5148790"/>
                </a:lnTo>
                <a:lnTo>
                  <a:pt x="0" y="6178450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4578273" y="2744935"/>
            <a:ext cx="5036383" cy="1997131"/>
          </a:xfrm>
        </p:spPr>
        <p:txBody>
          <a:bodyPr anchor="t">
            <a:normAutofit/>
          </a:bodyPr>
          <a:lstStyle>
            <a:lvl1pPr algn="r">
              <a:defRPr sz="4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900000">
            <a:off x="1507529" y="615731"/>
            <a:ext cx="4323504" cy="3294418"/>
          </a:xfrm>
          <a:prstGeom prst="roundRect">
            <a:avLst>
              <a:gd name="adj" fmla="val 4992"/>
            </a:avLst>
          </a:prstGeom>
          <a:ln w="19050">
            <a:solidFill>
              <a:schemeClr val="tx1"/>
            </a:solidFill>
          </a:ln>
          <a:effectLst>
            <a:innerShdw blurRad="101600" dir="13500000">
              <a:prstClr val="black">
                <a:alpha val="70000"/>
              </a:prstClr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900000">
            <a:off x="822789" y="4161126"/>
            <a:ext cx="4310915" cy="120354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900000">
            <a:off x="6992395" y="571255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72AA48F1-F90D-4024-9100-8466559AE83D}" type="datetime1">
              <a:rPr lang="en-US" smtClean="0"/>
              <a:pPr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900000">
            <a:off x="647292" y="5162531"/>
            <a:ext cx="297745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© 2015 Cengage Learning Engineering. All Rights Reserved.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900000">
            <a:off x="7046470" y="391054"/>
            <a:ext cx="1963187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20707748">
            <a:off x="-895918" y="-766298"/>
            <a:ext cx="8332816" cy="5894380"/>
          </a:xfrm>
          <a:custGeom>
            <a:avLst/>
            <a:gdLst/>
            <a:ahLst/>
            <a:cxnLst/>
            <a:rect l="l" t="t" r="r" b="b"/>
            <a:pathLst>
              <a:path w="8332816" h="5894380">
                <a:moveTo>
                  <a:pt x="1565164" y="0"/>
                </a:moveTo>
                <a:lnTo>
                  <a:pt x="8332816" y="1797049"/>
                </a:lnTo>
                <a:lnTo>
                  <a:pt x="8332816" y="5812290"/>
                </a:lnTo>
                <a:cubicBezTo>
                  <a:pt x="8332816" y="5857627"/>
                  <a:pt x="8296063" y="5894380"/>
                  <a:pt x="8250726" y="5894380"/>
                </a:cubicBezTo>
                <a:lnTo>
                  <a:pt x="0" y="589438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20707748">
            <a:off x="64746" y="5089618"/>
            <a:ext cx="8528044" cy="2911464"/>
          </a:xfrm>
          <a:custGeom>
            <a:avLst/>
            <a:gdLst/>
            <a:ahLst/>
            <a:cxnLst/>
            <a:rect l="l" t="t" r="r" b="b"/>
            <a:pathLst>
              <a:path w="8528044" h="2911464">
                <a:moveTo>
                  <a:pt x="8477907" y="6451"/>
                </a:moveTo>
                <a:cubicBezTo>
                  <a:pt x="8507371" y="18913"/>
                  <a:pt x="8528044" y="48087"/>
                  <a:pt x="8528044" y="82090"/>
                </a:cubicBezTo>
                <a:lnTo>
                  <a:pt x="8528044" y="2911464"/>
                </a:lnTo>
                <a:lnTo>
                  <a:pt x="0" y="646970"/>
                </a:lnTo>
                <a:lnTo>
                  <a:pt x="171794" y="0"/>
                </a:lnTo>
                <a:lnTo>
                  <a:pt x="8445954" y="0"/>
                </a:lnTo>
                <a:cubicBezTo>
                  <a:pt x="8457288" y="0"/>
                  <a:pt x="8468086" y="2297"/>
                  <a:pt x="8477907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8533928" y="3839503"/>
            <a:ext cx="1011244" cy="2994350"/>
          </a:xfrm>
          <a:custGeom>
            <a:avLst/>
            <a:gdLst/>
            <a:ahLst/>
            <a:cxnLst/>
            <a:rect l="l" t="t" r="r" b="b"/>
            <a:pathLst>
              <a:path w="1011244" h="2994350">
                <a:moveTo>
                  <a:pt x="1011244" y="0"/>
                </a:moveTo>
                <a:lnTo>
                  <a:pt x="216140" y="2994350"/>
                </a:lnTo>
                <a:lnTo>
                  <a:pt x="0" y="2936957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7588490" y="-321837"/>
            <a:ext cx="1976541" cy="4072806"/>
          </a:xfrm>
          <a:custGeom>
            <a:avLst/>
            <a:gdLst/>
            <a:ahLst/>
            <a:cxnLst/>
            <a:rect l="l" t="t" r="r" b="b"/>
            <a:pathLst>
              <a:path w="1976541" h="4072806">
                <a:moveTo>
                  <a:pt x="0" y="0"/>
                </a:moveTo>
                <a:lnTo>
                  <a:pt x="1976541" y="524841"/>
                </a:lnTo>
                <a:lnTo>
                  <a:pt x="1034432" y="4072806"/>
                </a:lnTo>
                <a:lnTo>
                  <a:pt x="82090" y="4072806"/>
                </a:lnTo>
                <a:cubicBezTo>
                  <a:pt x="36753" y="4072806"/>
                  <a:pt x="0" y="4036053"/>
                  <a:pt x="0" y="3990716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900000">
            <a:off x="3183882" y="4760430"/>
            <a:ext cx="5004753" cy="1299542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-900000">
            <a:off x="781854" y="984581"/>
            <a:ext cx="6581279" cy="360475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6996405" y="6238502"/>
            <a:ext cx="1524000" cy="365125"/>
          </a:xfrm>
        </p:spPr>
        <p:txBody>
          <a:bodyPr/>
          <a:lstStyle/>
          <a:p>
            <a:fld id="{59189A57-7F12-45A4-A6B8-7774E1A37D7E}" type="datetime1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-900000">
            <a:off x="5321849" y="609479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© 2015 Cengage Learning Engineering. All Rights Reserved.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-900000">
            <a:off x="8182730" y="3246937"/>
            <a:ext cx="907445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20707748">
            <a:off x="-882907" y="-626065"/>
            <a:ext cx="7440156" cy="7347127"/>
          </a:xfrm>
          <a:custGeom>
            <a:avLst/>
            <a:gdLst/>
            <a:ahLst/>
            <a:cxnLst/>
            <a:rect l="l" t="t" r="r" b="b"/>
            <a:pathLst>
              <a:path w="7440156" h="7347127">
                <a:moveTo>
                  <a:pt x="1760047" y="0"/>
                </a:moveTo>
                <a:lnTo>
                  <a:pt x="7440156" y="1508269"/>
                </a:lnTo>
                <a:lnTo>
                  <a:pt x="7440156" y="7265037"/>
                </a:lnTo>
                <a:cubicBezTo>
                  <a:pt x="7440156" y="7310374"/>
                  <a:pt x="7403403" y="7347127"/>
                  <a:pt x="7358066" y="7347127"/>
                </a:cubicBezTo>
                <a:lnTo>
                  <a:pt x="2707078" y="7347127"/>
                </a:lnTo>
                <a:lnTo>
                  <a:pt x="0" y="6628304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20707748">
            <a:off x="3227235" y="6274264"/>
            <a:ext cx="4396677" cy="1167472"/>
          </a:xfrm>
          <a:custGeom>
            <a:avLst/>
            <a:gdLst/>
            <a:ahLst/>
            <a:cxnLst/>
            <a:rect l="l" t="t" r="r" b="b"/>
            <a:pathLst>
              <a:path w="4396677" h="1167472">
                <a:moveTo>
                  <a:pt x="4346539" y="6451"/>
                </a:moveTo>
                <a:cubicBezTo>
                  <a:pt x="4376003" y="18913"/>
                  <a:pt x="4396677" y="48087"/>
                  <a:pt x="4396677" y="82090"/>
                </a:cubicBezTo>
                <a:lnTo>
                  <a:pt x="4396677" y="1167472"/>
                </a:lnTo>
                <a:lnTo>
                  <a:pt x="0" y="0"/>
                </a:lnTo>
                <a:lnTo>
                  <a:pt x="4314586" y="0"/>
                </a:lnTo>
                <a:cubicBezTo>
                  <a:pt x="4325920" y="0"/>
                  <a:pt x="4336718" y="2297"/>
                  <a:pt x="4346539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7659524" y="5459724"/>
            <a:ext cx="1710569" cy="1538689"/>
          </a:xfrm>
          <a:custGeom>
            <a:avLst/>
            <a:gdLst/>
            <a:ahLst/>
            <a:cxnLst/>
            <a:rect l="l" t="t" r="r" b="b"/>
            <a:pathLst>
              <a:path w="1710569" h="1538689">
                <a:moveTo>
                  <a:pt x="1710569" y="1"/>
                </a:moveTo>
                <a:lnTo>
                  <a:pt x="1301993" y="1538689"/>
                </a:lnTo>
                <a:lnTo>
                  <a:pt x="0" y="1192965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6666426" y="-490731"/>
            <a:ext cx="3065776" cy="5811871"/>
          </a:xfrm>
          <a:custGeom>
            <a:avLst/>
            <a:gdLst/>
            <a:ahLst/>
            <a:cxnLst/>
            <a:rect l="l" t="t" r="r" b="b"/>
            <a:pathLst>
              <a:path w="3065776" h="5811871">
                <a:moveTo>
                  <a:pt x="0" y="0"/>
                </a:moveTo>
                <a:lnTo>
                  <a:pt x="3065776" y="814071"/>
                </a:lnTo>
                <a:lnTo>
                  <a:pt x="1738684" y="5811871"/>
                </a:lnTo>
                <a:lnTo>
                  <a:pt x="82090" y="5811871"/>
                </a:lnTo>
                <a:cubicBezTo>
                  <a:pt x="36753" y="5811871"/>
                  <a:pt x="0" y="5775118"/>
                  <a:pt x="0" y="572978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 rot="-900000">
            <a:off x="6793335" y="511413"/>
            <a:ext cx="1435608" cy="4818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-900000">
            <a:off x="967762" y="1075673"/>
            <a:ext cx="5398955" cy="50882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FAF65B54-0C34-4D97-90E6-665E2FAC97B2}" type="datetime1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-900000">
            <a:off x="4997808" y="6188244"/>
            <a:ext cx="2380306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© 2015 Cengage Learning Engineering. All Rights Reserved.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24365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34904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806224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53616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28802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37937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37482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 rot="907748">
            <a:off x="-865440" y="850599"/>
            <a:ext cx="3615441" cy="6151724"/>
          </a:xfrm>
          <a:custGeom>
            <a:avLst/>
            <a:gdLst/>
            <a:ahLst/>
            <a:cxnLst/>
            <a:rect l="l" t="t" r="r" b="b"/>
            <a:pathLst>
              <a:path w="3615441" h="6151724">
                <a:moveTo>
                  <a:pt x="0" y="0"/>
                </a:moveTo>
                <a:lnTo>
                  <a:pt x="3533351" y="0"/>
                </a:lnTo>
                <a:cubicBezTo>
                  <a:pt x="3578688" y="0"/>
                  <a:pt x="3615441" y="36753"/>
                  <a:pt x="3615441" y="82090"/>
                </a:cubicBezTo>
                <a:lnTo>
                  <a:pt x="3615441" y="5623909"/>
                </a:lnTo>
                <a:lnTo>
                  <a:pt x="1663219" y="615172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907748">
            <a:off x="17749" y="-511509"/>
            <a:ext cx="3735394" cy="1387781"/>
          </a:xfrm>
          <a:custGeom>
            <a:avLst/>
            <a:gdLst/>
            <a:ahLst/>
            <a:cxnLst/>
            <a:rect l="l" t="t" r="r" b="b"/>
            <a:pathLst>
              <a:path w="3735394" h="1387781">
                <a:moveTo>
                  <a:pt x="0" y="1009924"/>
                </a:moveTo>
                <a:lnTo>
                  <a:pt x="3735394" y="0"/>
                </a:lnTo>
                <a:lnTo>
                  <a:pt x="3735394" y="1305691"/>
                </a:lnTo>
                <a:cubicBezTo>
                  <a:pt x="3735394" y="1351028"/>
                  <a:pt x="3698641" y="1387781"/>
                  <a:pt x="3653304" y="1387781"/>
                </a:cubicBezTo>
                <a:lnTo>
                  <a:pt x="102160" y="1387781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7748">
            <a:off x="2146801" y="6590199"/>
            <a:ext cx="1981025" cy="535602"/>
          </a:xfrm>
          <a:custGeom>
            <a:avLst/>
            <a:gdLst/>
            <a:ahLst/>
            <a:cxnLst/>
            <a:rect l="l" t="t" r="r" b="b"/>
            <a:pathLst>
              <a:path w="1981025" h="535602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81025" y="0"/>
                </a:lnTo>
                <a:lnTo>
                  <a:pt x="0" y="535602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907748">
            <a:off x="3185141" y="-553633"/>
            <a:ext cx="6782931" cy="7826540"/>
          </a:xfrm>
          <a:custGeom>
            <a:avLst/>
            <a:gdLst/>
            <a:ahLst/>
            <a:cxnLst/>
            <a:rect l="l" t="t" r="r" b="b"/>
            <a:pathLst>
              <a:path w="6782931" h="7826540">
                <a:moveTo>
                  <a:pt x="0" y="1349945"/>
                </a:moveTo>
                <a:lnTo>
                  <a:pt x="4993024" y="0"/>
                </a:lnTo>
                <a:lnTo>
                  <a:pt x="6782931" y="6620302"/>
                </a:lnTo>
                <a:lnTo>
                  <a:pt x="2321435" y="7826540"/>
                </a:lnTo>
                <a:lnTo>
                  <a:pt x="82090" y="7826540"/>
                </a:lnTo>
                <a:cubicBezTo>
                  <a:pt x="36753" y="7826540"/>
                  <a:pt x="0" y="7789787"/>
                  <a:pt x="0" y="774445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-633894" y="2921988"/>
            <a:ext cx="5064953" cy="169563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900000">
            <a:off x="3479028" y="959716"/>
            <a:ext cx="4658735" cy="5077623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900000">
            <a:off x="1690988" y="608314"/>
            <a:ext cx="1789355" cy="365125"/>
          </a:xfrm>
        </p:spPr>
        <p:txBody>
          <a:bodyPr/>
          <a:lstStyle/>
          <a:p>
            <a:fld id="{02E3038E-62C7-4DF2-9136-DA8ED3FF6D18}" type="datetime1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900000">
            <a:off x="3103620" y="6177546"/>
            <a:ext cx="2392237" cy="365125"/>
          </a:xfrm>
        </p:spPr>
        <p:txBody>
          <a:bodyPr/>
          <a:lstStyle/>
          <a:p>
            <a:r>
              <a:rPr lang="en-US"/>
              <a:t>© 2015 Cengage Learning Engineering. All Rights Reserved.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900000">
            <a:off x="1265370" y="300797"/>
            <a:ext cx="2287319" cy="365125"/>
          </a:xfrm>
        </p:spPr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37046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98452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808396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54072230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722538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47306517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100273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428414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897035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2015 </a:t>
            </a:r>
            <a:r>
              <a:rPr lang="en-US" dirty="0" err="1"/>
              <a:t>Cengage</a:t>
            </a:r>
            <a:r>
              <a:rPr lang="en-US" dirty="0"/>
              <a:t> Learning Engineering. All Rights Reserved. 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1586367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612806"/>
          </a:xfrm>
        </p:spPr>
        <p:txBody>
          <a:bodyPr anchor="t" anchorCtr="0"/>
          <a:lstStyle>
            <a:lvl1pPr marL="265113" indent="-265113">
              <a:buFont typeface="Arial" panose="020B0604020202020204" pitchFamily="34" charset="0"/>
              <a:buChar char="•"/>
              <a:defRPr sz="2400"/>
            </a:lvl1pPr>
            <a:lvl2pPr marL="623888" indent="-258763">
              <a:buFont typeface="Arial" panose="020B0604020202020204" pitchFamily="34" charset="0"/>
              <a:buChar char="•"/>
              <a:defRPr sz="2000"/>
            </a:lvl2pPr>
            <a:lvl3pPr marL="982663" indent="-206375">
              <a:buFont typeface="Arial" panose="020B0604020202020204" pitchFamily="34" charset="0"/>
              <a:buChar char="•"/>
              <a:defRPr sz="2000"/>
            </a:lvl3pPr>
            <a:lvl4pPr marL="1255713" indent="-158750">
              <a:buFont typeface="Arial" panose="020B0604020202020204" pitchFamily="34" charset="0"/>
              <a:buChar char="•"/>
              <a:defRPr sz="1800"/>
            </a:lvl4pPr>
            <a:lvl5pPr marL="1520825" indent="-149225">
              <a:buFont typeface="Arial" panose="020B0604020202020204" pitchFamily="34" charset="0"/>
              <a:buChar char="•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1000" y="503597"/>
            <a:ext cx="8534400" cy="863138"/>
          </a:xfrm>
        </p:spPr>
        <p:txBody>
          <a:bodyPr anchor="ctr" anchorCtr="0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263379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 rot="900000">
            <a:off x="-57216" y="-1017685"/>
            <a:ext cx="7411427" cy="3438177"/>
          </a:xfrm>
          <a:custGeom>
            <a:avLst/>
            <a:gdLst/>
            <a:ahLst/>
            <a:cxnLst/>
            <a:rect l="l" t="t" r="r" b="b"/>
            <a:pathLst>
              <a:path w="7411427" h="3438177">
                <a:moveTo>
                  <a:pt x="0" y="1985886"/>
                </a:moveTo>
                <a:lnTo>
                  <a:pt x="7411427" y="0"/>
                </a:lnTo>
                <a:lnTo>
                  <a:pt x="7411427" y="3356087"/>
                </a:lnTo>
                <a:cubicBezTo>
                  <a:pt x="7411427" y="3401424"/>
                  <a:pt x="7374674" y="3438177"/>
                  <a:pt x="7329337" y="3438177"/>
                </a:cubicBezTo>
                <a:lnTo>
                  <a:pt x="389140" y="34381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900000">
            <a:off x="-776641" y="2417820"/>
            <a:ext cx="6998365" cy="5080081"/>
          </a:xfrm>
          <a:custGeom>
            <a:avLst/>
            <a:gdLst/>
            <a:ahLst/>
            <a:cxnLst/>
            <a:rect l="l" t="t" r="r" b="b"/>
            <a:pathLst>
              <a:path w="6998365" h="5080081">
                <a:moveTo>
                  <a:pt x="0" y="0"/>
                </a:moveTo>
                <a:lnTo>
                  <a:pt x="6916275" y="0"/>
                </a:lnTo>
                <a:cubicBezTo>
                  <a:pt x="6961612" y="0"/>
                  <a:pt x="6998365" y="36753"/>
                  <a:pt x="6998365" y="82090"/>
                </a:cubicBezTo>
                <a:lnTo>
                  <a:pt x="6998365" y="3569608"/>
                </a:lnTo>
                <a:lnTo>
                  <a:pt x="1361203" y="5080081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rot="900000">
            <a:off x="6338067" y="3775812"/>
            <a:ext cx="3102275" cy="3544033"/>
          </a:xfrm>
          <a:custGeom>
            <a:avLst/>
            <a:gdLst/>
            <a:ahLst/>
            <a:cxnLst/>
            <a:rect l="l" t="t" r="r" b="b"/>
            <a:pathLst>
              <a:path w="3102275" h="3544033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2375388" y="0"/>
                </a:lnTo>
                <a:lnTo>
                  <a:pt x="3102275" y="2712781"/>
                </a:lnTo>
                <a:lnTo>
                  <a:pt x="0" y="3544033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 rot="900000">
            <a:off x="7327879" y="-104312"/>
            <a:ext cx="2350627" cy="3820866"/>
          </a:xfrm>
          <a:custGeom>
            <a:avLst/>
            <a:gdLst/>
            <a:ahLst/>
            <a:cxnLst/>
            <a:rect l="l" t="t" r="r" b="b"/>
            <a:pathLst>
              <a:path w="2350627" h="3820866">
                <a:moveTo>
                  <a:pt x="1" y="355523"/>
                </a:moveTo>
                <a:lnTo>
                  <a:pt x="1326829" y="0"/>
                </a:lnTo>
                <a:lnTo>
                  <a:pt x="2350627" y="3820866"/>
                </a:lnTo>
                <a:lnTo>
                  <a:pt x="82091" y="3820866"/>
                </a:lnTo>
                <a:cubicBezTo>
                  <a:pt x="36754" y="3820866"/>
                  <a:pt x="1" y="3784113"/>
                  <a:pt x="0" y="3738776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900000">
            <a:off x="534986" y="2921829"/>
            <a:ext cx="5690855" cy="1570680"/>
          </a:xfrm>
        </p:spPr>
        <p:txBody>
          <a:bodyPr anchor="b">
            <a:noAutofit/>
          </a:bodyPr>
          <a:lstStyle>
            <a:lvl1pPr algn="r"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900000">
            <a:off x="537849" y="4494201"/>
            <a:ext cx="5271544" cy="1500187"/>
          </a:xfrm>
        </p:spPr>
        <p:txBody>
          <a:bodyPr anchor="t"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900000">
            <a:off x="6878368" y="3761385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78BF2158-CE80-417F-BADA-A315828FFA0D}" type="datetime1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900000">
            <a:off x="7056965" y="3170795"/>
            <a:ext cx="1926305" cy="365125"/>
          </a:xfrm>
        </p:spPr>
        <p:txBody>
          <a:bodyPr/>
          <a:lstStyle/>
          <a:p>
            <a:r>
              <a:rPr lang="en-US"/>
              <a:t>© 2015 Cengage Learning Engineering. All Rights Reserved.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900000" flipH="1">
            <a:off x="7176363" y="2661157"/>
            <a:ext cx="683979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 rot="20707748">
            <a:off x="-883225" y="-625990"/>
            <a:ext cx="7439907" cy="7344599"/>
          </a:xfrm>
          <a:custGeom>
            <a:avLst/>
            <a:gdLst/>
            <a:ahLst/>
            <a:cxnLst/>
            <a:rect l="l" t="t" r="r" b="b"/>
            <a:pathLst>
              <a:path w="7439907" h="7344599">
                <a:moveTo>
                  <a:pt x="1760047" y="0"/>
                </a:moveTo>
                <a:lnTo>
                  <a:pt x="7439906" y="1508202"/>
                </a:lnTo>
                <a:lnTo>
                  <a:pt x="7439907" y="7262509"/>
                </a:lnTo>
                <a:cubicBezTo>
                  <a:pt x="7439906" y="7307846"/>
                  <a:pt x="7403153" y="7344599"/>
                  <a:pt x="7357816" y="7344599"/>
                </a:cubicBezTo>
                <a:lnTo>
                  <a:pt x="2697558" y="7344599"/>
                </a:lnTo>
                <a:lnTo>
                  <a:pt x="0" y="66283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20707748">
            <a:off x="3237537" y="6275496"/>
            <a:ext cx="4387395" cy="1165008"/>
          </a:xfrm>
          <a:custGeom>
            <a:avLst/>
            <a:gdLst/>
            <a:ahLst/>
            <a:cxnLst/>
            <a:rect l="l" t="t" r="r" b="b"/>
            <a:pathLst>
              <a:path w="4387395" h="1165008">
                <a:moveTo>
                  <a:pt x="4337258" y="6451"/>
                </a:moveTo>
                <a:cubicBezTo>
                  <a:pt x="4366722" y="18913"/>
                  <a:pt x="4387395" y="48087"/>
                  <a:pt x="4387395" y="82090"/>
                </a:cubicBezTo>
                <a:lnTo>
                  <a:pt x="4387395" y="1165008"/>
                </a:lnTo>
                <a:lnTo>
                  <a:pt x="0" y="0"/>
                </a:lnTo>
                <a:lnTo>
                  <a:pt x="4305305" y="0"/>
                </a:lnTo>
                <a:cubicBezTo>
                  <a:pt x="4316639" y="0"/>
                  <a:pt x="4327437" y="2297"/>
                  <a:pt x="4337258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rot="20707748">
            <a:off x="7660698" y="5462349"/>
            <a:ext cx="1709024" cy="1536003"/>
          </a:xfrm>
          <a:custGeom>
            <a:avLst/>
            <a:gdLst/>
            <a:ahLst/>
            <a:cxnLst/>
            <a:rect l="l" t="t" r="r" b="b"/>
            <a:pathLst>
              <a:path w="1709024" h="1536003">
                <a:moveTo>
                  <a:pt x="1709024" y="0"/>
                </a:moveTo>
                <a:lnTo>
                  <a:pt x="1301161" y="1536003"/>
                </a:lnTo>
                <a:lnTo>
                  <a:pt x="0" y="119050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 rot="20707748">
            <a:off x="6667944" y="-490547"/>
            <a:ext cx="3064333" cy="5811872"/>
          </a:xfrm>
          <a:custGeom>
            <a:avLst/>
            <a:gdLst/>
            <a:ahLst/>
            <a:cxnLst/>
            <a:rect l="l" t="t" r="r" b="b"/>
            <a:pathLst>
              <a:path w="3064333" h="5811872">
                <a:moveTo>
                  <a:pt x="0" y="0"/>
                </a:moveTo>
                <a:lnTo>
                  <a:pt x="3064333" y="813688"/>
                </a:lnTo>
                <a:lnTo>
                  <a:pt x="1737140" y="5811872"/>
                </a:lnTo>
                <a:lnTo>
                  <a:pt x="82090" y="5811872"/>
                </a:lnTo>
                <a:cubicBezTo>
                  <a:pt x="36753" y="5811872"/>
                  <a:pt x="0" y="5775119"/>
                  <a:pt x="0" y="572978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1893" y="2231024"/>
            <a:ext cx="4820301" cy="143615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 rot="-900000">
            <a:off x="1014439" y="1335061"/>
            <a:ext cx="2578608" cy="4839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 rot="-900000">
            <a:off x="3701032" y="618005"/>
            <a:ext cx="2580010" cy="4837176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-900000">
            <a:off x="7755919" y="5887412"/>
            <a:ext cx="1241980" cy="365125"/>
          </a:xfrm>
        </p:spPr>
        <p:txBody>
          <a:bodyPr/>
          <a:lstStyle>
            <a:lvl1pPr algn="l">
              <a:defRPr/>
            </a:lvl1pPr>
          </a:lstStyle>
          <a:p>
            <a:fld id="{2615FEB8-1ED3-425B-95CA-17777D0ECE76}" type="datetime1">
              <a:rPr lang="en-US" smtClean="0"/>
              <a:pPr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900000">
            <a:off x="4054658" y="549437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© 2015 Cengage Learning Engineering. All Rights Reserved.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-900000">
            <a:off x="7690164" y="5643110"/>
            <a:ext cx="1241693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52"/>
          <p:cNvSpPr/>
          <p:nvPr/>
        </p:nvSpPr>
        <p:spPr>
          <a:xfrm rot="20707748">
            <a:off x="-883225" y="-625990"/>
            <a:ext cx="7439907" cy="7344599"/>
          </a:xfrm>
          <a:custGeom>
            <a:avLst/>
            <a:gdLst/>
            <a:ahLst/>
            <a:cxnLst/>
            <a:rect l="l" t="t" r="r" b="b"/>
            <a:pathLst>
              <a:path w="7439907" h="7344599">
                <a:moveTo>
                  <a:pt x="1760047" y="0"/>
                </a:moveTo>
                <a:lnTo>
                  <a:pt x="7439906" y="1508202"/>
                </a:lnTo>
                <a:lnTo>
                  <a:pt x="7439907" y="7262509"/>
                </a:lnTo>
                <a:cubicBezTo>
                  <a:pt x="7439906" y="7307846"/>
                  <a:pt x="7403153" y="7344599"/>
                  <a:pt x="7357816" y="7344599"/>
                </a:cubicBezTo>
                <a:lnTo>
                  <a:pt x="2697558" y="7344599"/>
                </a:lnTo>
                <a:lnTo>
                  <a:pt x="0" y="66283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 rot="20707748">
            <a:off x="3237537" y="6275496"/>
            <a:ext cx="4387395" cy="1165008"/>
          </a:xfrm>
          <a:custGeom>
            <a:avLst/>
            <a:gdLst/>
            <a:ahLst/>
            <a:cxnLst/>
            <a:rect l="l" t="t" r="r" b="b"/>
            <a:pathLst>
              <a:path w="4387395" h="1165008">
                <a:moveTo>
                  <a:pt x="4337258" y="6451"/>
                </a:moveTo>
                <a:cubicBezTo>
                  <a:pt x="4366722" y="18913"/>
                  <a:pt x="4387395" y="48087"/>
                  <a:pt x="4387395" y="82090"/>
                </a:cubicBezTo>
                <a:lnTo>
                  <a:pt x="4387395" y="1165008"/>
                </a:lnTo>
                <a:lnTo>
                  <a:pt x="0" y="0"/>
                </a:lnTo>
                <a:lnTo>
                  <a:pt x="4305305" y="0"/>
                </a:lnTo>
                <a:cubicBezTo>
                  <a:pt x="4316639" y="0"/>
                  <a:pt x="4327437" y="2297"/>
                  <a:pt x="4337258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/>
          <p:cNvSpPr/>
          <p:nvPr/>
        </p:nvSpPr>
        <p:spPr>
          <a:xfrm rot="20707748">
            <a:off x="7660698" y="5462349"/>
            <a:ext cx="1709024" cy="1536003"/>
          </a:xfrm>
          <a:custGeom>
            <a:avLst/>
            <a:gdLst/>
            <a:ahLst/>
            <a:cxnLst/>
            <a:rect l="l" t="t" r="r" b="b"/>
            <a:pathLst>
              <a:path w="1709024" h="1536003">
                <a:moveTo>
                  <a:pt x="1709024" y="0"/>
                </a:moveTo>
                <a:lnTo>
                  <a:pt x="1301161" y="1536003"/>
                </a:lnTo>
                <a:lnTo>
                  <a:pt x="0" y="119050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 rot="20707748">
            <a:off x="6667944" y="-490547"/>
            <a:ext cx="3064333" cy="5811872"/>
          </a:xfrm>
          <a:custGeom>
            <a:avLst/>
            <a:gdLst/>
            <a:ahLst/>
            <a:cxnLst/>
            <a:rect l="l" t="t" r="r" b="b"/>
            <a:pathLst>
              <a:path w="3064333" h="5811872">
                <a:moveTo>
                  <a:pt x="0" y="0"/>
                </a:moveTo>
                <a:lnTo>
                  <a:pt x="3064333" y="813688"/>
                </a:lnTo>
                <a:lnTo>
                  <a:pt x="1737140" y="5811872"/>
                </a:lnTo>
                <a:lnTo>
                  <a:pt x="82090" y="5811872"/>
                </a:lnTo>
                <a:cubicBezTo>
                  <a:pt x="36753" y="5811872"/>
                  <a:pt x="0" y="5775119"/>
                  <a:pt x="0" y="572978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5504" y="2231136"/>
            <a:ext cx="4818888" cy="14356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-900000">
            <a:off x="854761" y="1406870"/>
            <a:ext cx="2213148" cy="759866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 rot="-900000">
            <a:off x="1120518" y="2227895"/>
            <a:ext cx="2578608" cy="3938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 rot="-900000">
            <a:off x="3535709" y="687503"/>
            <a:ext cx="2214753" cy="753043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 rot="-900000">
            <a:off x="3808498" y="1495882"/>
            <a:ext cx="2578608" cy="395590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E1E3D571-56F1-43B9-A50A-DAF43DC6AD1C}" type="datetime1">
              <a:rPr lang="en-US" smtClean="0"/>
              <a:pPr/>
              <a:t>11/8/2023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-900000">
            <a:off x="4050792" y="549554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© 2015 Cengage Learning Engineering. All Rights Reserved.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>
          <a:xfrm rot="907748">
            <a:off x="-865440" y="850599"/>
            <a:ext cx="3615441" cy="6151724"/>
          </a:xfrm>
          <a:custGeom>
            <a:avLst/>
            <a:gdLst/>
            <a:ahLst/>
            <a:cxnLst/>
            <a:rect l="l" t="t" r="r" b="b"/>
            <a:pathLst>
              <a:path w="3615441" h="6151724">
                <a:moveTo>
                  <a:pt x="0" y="0"/>
                </a:moveTo>
                <a:lnTo>
                  <a:pt x="3533351" y="0"/>
                </a:lnTo>
                <a:cubicBezTo>
                  <a:pt x="3578688" y="0"/>
                  <a:pt x="3615441" y="36753"/>
                  <a:pt x="3615441" y="82090"/>
                </a:cubicBezTo>
                <a:lnTo>
                  <a:pt x="3615441" y="5623909"/>
                </a:lnTo>
                <a:lnTo>
                  <a:pt x="1663219" y="615172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 rot="907748">
            <a:off x="17749" y="-511509"/>
            <a:ext cx="3735394" cy="1387781"/>
          </a:xfrm>
          <a:custGeom>
            <a:avLst/>
            <a:gdLst/>
            <a:ahLst/>
            <a:cxnLst/>
            <a:rect l="l" t="t" r="r" b="b"/>
            <a:pathLst>
              <a:path w="3735394" h="1387781">
                <a:moveTo>
                  <a:pt x="0" y="1009924"/>
                </a:moveTo>
                <a:lnTo>
                  <a:pt x="3735394" y="0"/>
                </a:lnTo>
                <a:lnTo>
                  <a:pt x="3735394" y="1305691"/>
                </a:lnTo>
                <a:cubicBezTo>
                  <a:pt x="3735394" y="1351028"/>
                  <a:pt x="3698641" y="1387781"/>
                  <a:pt x="3653304" y="1387781"/>
                </a:cubicBezTo>
                <a:lnTo>
                  <a:pt x="102160" y="1387781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 rot="907748">
            <a:off x="2146801" y="6590199"/>
            <a:ext cx="1981025" cy="535602"/>
          </a:xfrm>
          <a:custGeom>
            <a:avLst/>
            <a:gdLst/>
            <a:ahLst/>
            <a:cxnLst/>
            <a:rect l="l" t="t" r="r" b="b"/>
            <a:pathLst>
              <a:path w="1981025" h="535602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81025" y="0"/>
                </a:lnTo>
                <a:lnTo>
                  <a:pt x="0" y="535602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 rot="907748">
            <a:off x="3185141" y="-553633"/>
            <a:ext cx="6782931" cy="7826540"/>
          </a:xfrm>
          <a:custGeom>
            <a:avLst/>
            <a:gdLst/>
            <a:ahLst/>
            <a:cxnLst/>
            <a:rect l="l" t="t" r="r" b="b"/>
            <a:pathLst>
              <a:path w="6782931" h="7826540">
                <a:moveTo>
                  <a:pt x="0" y="1349945"/>
                </a:moveTo>
                <a:lnTo>
                  <a:pt x="4993024" y="0"/>
                </a:lnTo>
                <a:lnTo>
                  <a:pt x="6782931" y="6620302"/>
                </a:lnTo>
                <a:lnTo>
                  <a:pt x="2321435" y="7826540"/>
                </a:lnTo>
                <a:lnTo>
                  <a:pt x="82090" y="7826540"/>
                </a:lnTo>
                <a:cubicBezTo>
                  <a:pt x="36753" y="7826540"/>
                  <a:pt x="0" y="7789787"/>
                  <a:pt x="0" y="774445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-630936" y="2926080"/>
            <a:ext cx="5065776" cy="16916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900000">
            <a:off x="1691640" y="612648"/>
            <a:ext cx="1792224" cy="365125"/>
          </a:xfrm>
        </p:spPr>
        <p:txBody>
          <a:bodyPr/>
          <a:lstStyle/>
          <a:p>
            <a:fld id="{305DB2F2-0BC0-458D-A2F5-E7069599C351}" type="datetime1">
              <a:rPr lang="en-US" smtClean="0"/>
              <a:pPr/>
              <a:t>11/8/2023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900000">
            <a:off x="2493721" y="6101033"/>
            <a:ext cx="3052113" cy="365125"/>
          </a:xfrm>
        </p:spPr>
        <p:txBody>
          <a:bodyPr/>
          <a:lstStyle/>
          <a:p>
            <a:r>
              <a:rPr lang="en-US"/>
              <a:t>© 2015 Cengage Learning Engineering. All Rights Reserved.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900000">
            <a:off x="1261872" y="301752"/>
            <a:ext cx="2286000" cy="365125"/>
          </a:xfrm>
        </p:spPr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2015 </a:t>
            </a:r>
            <a:r>
              <a:rPr lang="en-US" dirty="0" err="1"/>
              <a:t>Cengage</a:t>
            </a:r>
            <a:r>
              <a:rPr lang="en-US" dirty="0"/>
              <a:t> Learning Engineering. All Rights Reserved. 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1586367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612806"/>
          </a:xfrm>
        </p:spPr>
        <p:txBody>
          <a:bodyPr anchor="t" anchorCtr="0"/>
          <a:lstStyle>
            <a:lvl1pPr marL="265113" indent="-265113">
              <a:buFont typeface="Arial" panose="020B0604020202020204" pitchFamily="34" charset="0"/>
              <a:buChar char="•"/>
              <a:defRPr sz="2400"/>
            </a:lvl1pPr>
            <a:lvl2pPr marL="623888" indent="-258763">
              <a:buFont typeface="Arial" panose="020B0604020202020204" pitchFamily="34" charset="0"/>
              <a:buChar char="•"/>
              <a:defRPr sz="2000"/>
            </a:lvl2pPr>
            <a:lvl3pPr marL="982663" indent="-206375">
              <a:buFont typeface="Arial" panose="020B0604020202020204" pitchFamily="34" charset="0"/>
              <a:buChar char="•"/>
              <a:defRPr sz="2000"/>
            </a:lvl3pPr>
            <a:lvl4pPr marL="1255713" indent="-158750">
              <a:buFont typeface="Arial" panose="020B0604020202020204" pitchFamily="34" charset="0"/>
              <a:buChar char="•"/>
              <a:defRPr sz="1800"/>
            </a:lvl4pPr>
            <a:lvl5pPr marL="1520825" indent="-149225">
              <a:buFont typeface="Arial" panose="020B0604020202020204" pitchFamily="34" charset="0"/>
              <a:buChar char="•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1000" y="503597"/>
            <a:ext cx="8534400" cy="863138"/>
          </a:xfrm>
        </p:spPr>
        <p:txBody>
          <a:bodyPr anchor="ctr" anchorCtr="0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074123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900000">
            <a:off x="-372248" y="-1218153"/>
            <a:ext cx="8577953" cy="6344114"/>
          </a:xfrm>
          <a:custGeom>
            <a:avLst/>
            <a:gdLst/>
            <a:ahLst/>
            <a:cxnLst/>
            <a:rect l="l" t="t" r="r" b="b"/>
            <a:pathLst>
              <a:path w="8577953" h="6344114">
                <a:moveTo>
                  <a:pt x="0" y="2298455"/>
                </a:moveTo>
                <a:lnTo>
                  <a:pt x="8577953" y="0"/>
                </a:lnTo>
                <a:lnTo>
                  <a:pt x="8577953" y="6262024"/>
                </a:lnTo>
                <a:cubicBezTo>
                  <a:pt x="8577953" y="6307361"/>
                  <a:pt x="8541200" y="6344113"/>
                  <a:pt x="8495863" y="6344113"/>
                </a:cubicBezTo>
                <a:lnTo>
                  <a:pt x="1084031" y="634411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900000">
            <a:off x="7521938" y="5927116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006FC6A4-3DCE-4261-8631-FAAFCDCC8E18}" type="datetime1">
              <a:rPr lang="en-US" smtClean="0"/>
              <a:pPr/>
              <a:t>11/8/2023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2015 </a:t>
            </a:r>
            <a:r>
              <a:rPr lang="en-US" dirty="0" err="1"/>
              <a:t>Cengage</a:t>
            </a:r>
            <a:r>
              <a:rPr lang="en-US" dirty="0"/>
              <a:t> Learning Engineering. All Rights Reserved. 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2133600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20707748">
            <a:off x="-897260" y="-624538"/>
            <a:ext cx="7286946" cy="6041338"/>
          </a:xfrm>
          <a:custGeom>
            <a:avLst/>
            <a:gdLst/>
            <a:ahLst/>
            <a:cxnLst/>
            <a:rect l="l" t="t" r="r" b="b"/>
            <a:pathLst>
              <a:path w="7286946" h="6041338">
                <a:moveTo>
                  <a:pt x="1604186" y="0"/>
                </a:moveTo>
                <a:lnTo>
                  <a:pt x="7286946" y="1508972"/>
                </a:lnTo>
                <a:lnTo>
                  <a:pt x="7286946" y="5959247"/>
                </a:lnTo>
                <a:cubicBezTo>
                  <a:pt x="7286946" y="6004584"/>
                  <a:pt x="7250193" y="6041337"/>
                  <a:pt x="7204856" y="6041337"/>
                </a:cubicBezTo>
                <a:lnTo>
                  <a:pt x="0" y="6041338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64806" y="5378153"/>
            <a:ext cx="7443151" cy="2476431"/>
          </a:xfrm>
          <a:custGeom>
            <a:avLst/>
            <a:gdLst/>
            <a:ahLst/>
            <a:cxnLst/>
            <a:rect l="l" t="t" r="r" b="b"/>
            <a:pathLst>
              <a:path w="7443151" h="2476431">
                <a:moveTo>
                  <a:pt x="7393013" y="6452"/>
                </a:moveTo>
                <a:cubicBezTo>
                  <a:pt x="7422477" y="18914"/>
                  <a:pt x="7443150" y="48087"/>
                  <a:pt x="7443150" y="82090"/>
                </a:cubicBezTo>
                <a:lnTo>
                  <a:pt x="7443151" y="2476431"/>
                </a:lnTo>
                <a:lnTo>
                  <a:pt x="0" y="500014"/>
                </a:lnTo>
                <a:lnTo>
                  <a:pt x="132771" y="1"/>
                </a:lnTo>
                <a:lnTo>
                  <a:pt x="7361060" y="1"/>
                </a:lnTo>
                <a:cubicBezTo>
                  <a:pt x="7372394" y="0"/>
                  <a:pt x="7383192" y="2298"/>
                  <a:pt x="7393013" y="6452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7660994" y="5459931"/>
            <a:ext cx="1709023" cy="1538302"/>
          </a:xfrm>
          <a:custGeom>
            <a:avLst/>
            <a:gdLst/>
            <a:ahLst/>
            <a:cxnLst/>
            <a:rect l="l" t="t" r="r" b="b"/>
            <a:pathLst>
              <a:path w="1709023" h="1538302">
                <a:moveTo>
                  <a:pt x="1709023" y="0"/>
                </a:moveTo>
                <a:lnTo>
                  <a:pt x="1300550" y="1538302"/>
                </a:lnTo>
                <a:lnTo>
                  <a:pt x="0" y="119296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rot="20707748">
            <a:off x="6673110" y="-489836"/>
            <a:ext cx="3059119" cy="5809409"/>
          </a:xfrm>
          <a:custGeom>
            <a:avLst/>
            <a:gdLst/>
            <a:ahLst/>
            <a:cxnLst/>
            <a:rect l="l" t="t" r="r" b="b"/>
            <a:pathLst>
              <a:path w="3059119" h="5809409">
                <a:moveTo>
                  <a:pt x="0" y="0"/>
                </a:moveTo>
                <a:lnTo>
                  <a:pt x="3059119" y="812303"/>
                </a:lnTo>
                <a:lnTo>
                  <a:pt x="1732212" y="5809409"/>
                </a:lnTo>
                <a:lnTo>
                  <a:pt x="82090" y="5809409"/>
                </a:lnTo>
                <a:cubicBezTo>
                  <a:pt x="36753" y="5809409"/>
                  <a:pt x="0" y="5772656"/>
                  <a:pt x="0" y="5727319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5504" y="2231136"/>
            <a:ext cx="4818888" cy="1435608"/>
          </a:xfrm>
        </p:spPr>
        <p:txBody>
          <a:bodyPr anchor="b"/>
          <a:lstStyle>
            <a:lvl1pPr algn="r">
              <a:defRPr sz="4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-900000">
            <a:off x="844848" y="997933"/>
            <a:ext cx="5343100" cy="3888220"/>
          </a:xfrm>
        </p:spPr>
        <p:txBody>
          <a:bodyPr anchor="b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900000">
            <a:off x="3216573" y="5144589"/>
            <a:ext cx="3930375" cy="988131"/>
          </a:xfrm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522321D6-CB2D-4C4E-8B9A-F57DDBD5DEF0}" type="datetime1">
              <a:rPr lang="en-US" smtClean="0"/>
              <a:pPr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900000">
            <a:off x="4263966" y="6099104"/>
            <a:ext cx="3063047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© 2015 Cengage Learning Engineering. All Rights Reserved.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an1080Base.png"/>
          <p:cNvPicPr>
            <a:picLocks noChangeAspect="1"/>
          </p:cNvPicPr>
          <p:nvPr/>
        </p:nvPicPr>
        <p:blipFill>
          <a:blip r:embed="rId14" cstate="print">
            <a:lum bright="-38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 rot="-5400000">
            <a:off x="-673455" y="2807056"/>
            <a:ext cx="5320597" cy="18400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0" y="990600"/>
            <a:ext cx="5027024" cy="4783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2800" y="6096001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/>
              </a:defRPr>
            </a:lvl1pPr>
          </a:lstStyle>
          <a:p>
            <a:fld id="{1C052514-ADFB-4BBE-8A96-FFF10310639D}" type="datetime1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096001"/>
            <a:ext cx="312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3047" y="5324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6" r:id="rId7"/>
    <p:sldLayoutId id="2147483871" r:id="rId8"/>
    <p:sldLayoutId id="2147483872" r:id="rId9"/>
    <p:sldLayoutId id="2147483873" r:id="rId10"/>
    <p:sldLayoutId id="2147483874" r:id="rId11"/>
    <p:sldLayoutId id="2147483875" r:id="rId12"/>
  </p:sldLayoutIdLst>
  <p:transition/>
  <p:hf hdr="0" dt="0"/>
  <p:txStyles>
    <p:titleStyle>
      <a:lvl1pPr algn="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31520" indent="-36576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97280" indent="-32004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7432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1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7432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1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2024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46888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52514-ADFB-4BBE-8A96-FFF10310639D}" type="datetime1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150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  <p:sldLayoutId id="2147483907" r:id="rId12"/>
    <p:sldLayoutId id="2147483908" r:id="rId13"/>
    <p:sldLayoutId id="2147483909" r:id="rId14"/>
    <p:sldLayoutId id="2147483910" r:id="rId15"/>
    <p:sldLayoutId id="2147483911" r:id="rId16"/>
    <p:sldLayoutId id="2147483912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7.png"/><Relationship Id="rId5" Type="http://schemas.openxmlformats.org/officeDocument/2006/relationships/image" Target="../media/image15.wmf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3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3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46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7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9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0726967">
            <a:off x="3367115" y="1123451"/>
            <a:ext cx="2924446" cy="1657796"/>
          </a:xfrm>
        </p:spPr>
        <p:txBody>
          <a:bodyPr>
            <a:normAutofit/>
          </a:bodyPr>
          <a:lstStyle/>
          <a:p>
            <a:r>
              <a:rPr lang="en-US" sz="5700" dirty="0"/>
              <a:t>Chapter 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-900000">
            <a:off x="3915189" y="2816049"/>
            <a:ext cx="2900830" cy="2472804"/>
          </a:xfrm>
        </p:spPr>
        <p:txBody>
          <a:bodyPr/>
          <a:lstStyle/>
          <a:p>
            <a:r>
              <a:rPr lang="en-US" dirty="0"/>
              <a:t>Image                 pre-processing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6" name="Picture 2" descr="H:\T DOCS\PPT JPEGS\978113359360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433033"/>
            <a:ext cx="3001818" cy="351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8" name="Picture 10" descr="CL_Logo_RGB_JPG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91263"/>
            <a:ext cx="1295400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2656415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24000"/>
                <a:ext cx="8534400" cy="49530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zh-TW" sz="2000" dirty="0"/>
                  <a:t>Filters which prove useful for filtering in the frequency domain</a:t>
                </a:r>
              </a:p>
              <a:p>
                <a:pPr lvl="1"/>
                <a:r>
                  <a:rPr lang="en-US" altLang="zh-TW" dirty="0">
                    <a:solidFill>
                      <a:srgbClr val="FFFF00"/>
                    </a:solidFill>
                  </a:rPr>
                  <a:t>Gaussian filter</a:t>
                </a:r>
              </a:p>
              <a:p>
                <a:pPr lvl="1"/>
                <a:r>
                  <a:rPr lang="en-US" altLang="zh-TW" dirty="0">
                    <a:solidFill>
                      <a:srgbClr val="FFFF00"/>
                    </a:solidFill>
                  </a:rPr>
                  <a:t>Butterworth filter</a:t>
                </a:r>
              </a:p>
              <a:p>
                <a:r>
                  <a:rPr lang="en-US" altLang="zh-TW" sz="2000" dirty="0"/>
                  <a:t>Choose </a:t>
                </a:r>
                <a:r>
                  <a:rPr lang="en-US" altLang="zh-TW" sz="2000" dirty="0">
                    <a:solidFill>
                      <a:srgbClr val="FFC000"/>
                    </a:solidFill>
                  </a:rPr>
                  <a:t>an isotropic (</a:t>
                </a:r>
                <a:r>
                  <a:rPr lang="zh-TW" altLang="en-US" sz="2000" dirty="0">
                    <a:solidFill>
                      <a:srgbClr val="FFC000"/>
                    </a:solidFill>
                  </a:rPr>
                  <a:t>等向的</a:t>
                </a:r>
                <a:r>
                  <a:rPr lang="en-US" altLang="zh-TW" sz="2000" dirty="0">
                    <a:solidFill>
                      <a:srgbClr val="FFC000"/>
                    </a:solidFill>
                  </a:rPr>
                  <a:t>) filter </a:t>
                </a:r>
                <a:r>
                  <a:rPr lang="en-US" altLang="zh-TW" sz="2000" dirty="0"/>
                  <a:t>for simplicity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sz="20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000" i="1" dirty="0">
                    <a:latin typeface="Cambria Math" panose="02040503050406030204" pitchFamily="18" charset="0"/>
                  </a:rPr>
                  <a:t>     </a:t>
                </a:r>
                <a:r>
                  <a:rPr lang="en-US" altLang="zh-TW" sz="2000" dirty="0"/>
                  <a:t>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2000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TW" sz="2000" dirty="0"/>
                  <a:t>be a parameter of the filter called the </a:t>
                </a:r>
                <a:r>
                  <a:rPr lang="en-US" altLang="zh-TW" sz="2000" dirty="0">
                    <a:solidFill>
                      <a:srgbClr val="FFC000"/>
                    </a:solidFill>
                  </a:rPr>
                  <a:t>cut-off frequency</a:t>
                </a:r>
                <a:r>
                  <a:rPr lang="en-US" altLang="zh-TW" sz="2000" dirty="0"/>
                  <a:t>.</a:t>
                </a:r>
              </a:p>
              <a:p>
                <a:endParaRPr lang="en-US" altLang="zh-TW" sz="2000" dirty="0"/>
              </a:p>
              <a:p>
                <a:pPr marL="0" indent="0">
                  <a:buNone/>
                </a:pPr>
                <a:r>
                  <a:rPr lang="en-US" altLang="zh-TW" sz="2000" dirty="0"/>
                  <a:t>     PS. </a:t>
                </a:r>
                <a:r>
                  <a:rPr lang="en-US" altLang="zh-TW" sz="2000" dirty="0">
                    <a:solidFill>
                      <a:srgbClr val="FFC000"/>
                    </a:solidFill>
                  </a:rPr>
                  <a:t>An isotropic filter </a:t>
                </a:r>
                <a:r>
                  <a:rPr lang="en-US" altLang="zh-TW" sz="2000" dirty="0"/>
                  <a:t>treats all axes equally.</a:t>
                </a:r>
              </a:p>
              <a:p>
                <a:pPr marL="715963" indent="-715963">
                  <a:buNone/>
                </a:pPr>
                <a:r>
                  <a:rPr lang="en-US" altLang="zh-TW" sz="2000" dirty="0">
                    <a:solidFill>
                      <a:srgbClr val="FFC000"/>
                    </a:solidFill>
                  </a:rPr>
                  <a:t>           A cutoff frequency</a:t>
                </a:r>
                <a:r>
                  <a:rPr lang="en-US" altLang="zh-TW" sz="2000" dirty="0"/>
                  <a:t> is a boundary in a system's frequency response at which energy flowing through the system begins to be reduced rather than passing through.</a:t>
                </a:r>
              </a:p>
              <a:p>
                <a:pPr marL="715963" lvl="1" indent="-350838">
                  <a:buNone/>
                  <a:tabLst>
                    <a:tab pos="534988" algn="l"/>
                    <a:tab pos="715963" algn="l"/>
                  </a:tabLst>
                </a:pPr>
                <a:r>
                  <a:rPr lang="en-US" altLang="zh-TW" dirty="0"/>
                  <a:t>    (</a:t>
                </a:r>
                <a:r>
                  <a:rPr lang="zh-TW" altLang="en-US" dirty="0">
                    <a:effectLst/>
                  </a:rPr>
                  <a:t>截止頻率</a:t>
                </a:r>
                <a:r>
                  <a:rPr lang="en-US" altLang="zh-TW" dirty="0">
                    <a:effectLst/>
                  </a:rPr>
                  <a:t>(Cutoff frequency)</a:t>
                </a:r>
                <a:r>
                  <a:rPr lang="zh-TW" altLang="en-US" dirty="0">
                    <a:effectLst/>
                  </a:rPr>
                  <a:t>是指一個系統的輸出信號能量開始大幅下降的邊界頻率。</a:t>
                </a:r>
                <a:r>
                  <a:rPr lang="en-US" altLang="zh-TW" dirty="0">
                    <a:effectLst/>
                  </a:rPr>
                  <a:t>)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24000"/>
                <a:ext cx="8534400" cy="4953000"/>
              </a:xfrm>
              <a:blipFill>
                <a:blip r:embed="rId2"/>
                <a:stretch>
                  <a:fillRect l="-1571" t="-4182" r="-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Local pre-processing in the frequency domain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>
                    <a:solidFill>
                      <a:srgbClr val="FFFF00"/>
                    </a:solidFill>
                  </a:rPr>
                  <a:t>The Gaussian low-pass filter</a:t>
                </a:r>
              </a:p>
              <a:p>
                <a:pPr lvl="1"/>
                <a:r>
                  <a:rPr lang="en-US" altLang="zh-TW" dirty="0"/>
                  <a:t>The cut-off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dirty="0"/>
                  <a:t> coincides (</a:t>
                </a:r>
                <a:r>
                  <a:rPr lang="zh-TW" altLang="en-US" sz="1600" dirty="0">
                    <a:effectLst/>
                  </a:rPr>
                  <a:t>一致</a:t>
                </a:r>
                <a:r>
                  <a:rPr lang="en-US" altLang="zh-TW" dirty="0">
                    <a:effectLst/>
                  </a:rPr>
                  <a:t>) </a:t>
                </a:r>
                <a:r>
                  <a:rPr lang="en-US" altLang="zh-TW" dirty="0"/>
                  <a:t>with the dispersion </a:t>
                </a:r>
                <a14:m>
                  <m:oMath xmlns:m="http://schemas.openxmlformats.org/officeDocument/2006/math">
                    <m:r>
                      <a:rPr lang="el-GR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TW" dirty="0"/>
                  <a:t>.</a:t>
                </a:r>
              </a:p>
              <a:p>
                <a:pPr lvl="1"/>
                <a:r>
                  <a:rPr lang="en-US" altLang="zh-TW" dirty="0"/>
                  <a:t>The Fourier spectrum of a low-pass Gaussian filter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𝑙𝑜𝑤</m:t>
                        </m:r>
                      </m:sub>
                    </m:sSub>
                  </m:oMath>
                </a14:m>
                <a:r>
                  <a:rPr lang="en-US" altLang="zh-TW" dirty="0"/>
                  <a:t> is 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𝑙𝑜𝑤</m:t>
                          </m:r>
                        </m:sub>
                      </m:sSub>
                      <m:d>
                        <m:d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b="0" i="0" dirty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b="0" i="1" dirty="0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r>
                                        <a:rPr lang="en-US" altLang="zh-TW" b="0" i="1" dirty="0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TW" b="0" i="1" dirty="0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TW" b="0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b="0" i="1" dirty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en-US" altLang="zh-TW" b="0" i="1" dirty="0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TW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r>
                  <a:rPr lang="en-US" altLang="zh-TW" sz="2000" dirty="0">
                    <a:solidFill>
                      <a:srgbClr val="FFFF00"/>
                    </a:solidFill>
                  </a:rPr>
                  <a:t>The Butterworth low-pass filter </a:t>
                </a:r>
              </a:p>
              <a:p>
                <a:pPr marL="365125" lvl="1" indent="0">
                  <a:buNone/>
                  <a:tabLst>
                    <a:tab pos="71596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𝑙𝑜𝑤</m:t>
                          </m:r>
                        </m:sub>
                      </m:sSub>
                      <m:d>
                        <m:d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TW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 dirty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TW" dirty="0"/>
              </a:p>
              <a:p>
                <a:pPr marL="365125" lvl="1" indent="0">
                  <a:buNone/>
                </a:pPr>
                <a:r>
                  <a:rPr lang="en-US" altLang="zh-TW" dirty="0"/>
                  <a:t>The usually Butterworth filter </a:t>
                </a:r>
                <a:br>
                  <a:rPr lang="en-US" altLang="zh-TW" dirty="0"/>
                </a:br>
                <a:r>
                  <a:rPr lang="en-US" altLang="zh-TW" dirty="0"/>
                  <a:t>degree is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altLang="zh-TW" dirty="0"/>
                  <a:t>.</a:t>
                </a:r>
              </a:p>
              <a:p>
                <a:pPr lvl="1"/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14" t="-44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Local pre-processing in the frequency domain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5898523"/>
              </p:ext>
            </p:extLst>
          </p:nvPr>
        </p:nvGraphicFramePr>
        <p:xfrm>
          <a:off x="4959916" y="3810015"/>
          <a:ext cx="3162300" cy="243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7" name="PhotoImpact" r:id="rId4" imgW="4190760" imgH="3225600" progId="PI3.Image">
                  <p:embed/>
                </p:oleObj>
              </mc:Choice>
              <mc:Fallback>
                <p:oleObj name="PhotoImpact" r:id="rId4" imgW="4190760" imgH="322560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59916" y="3810015"/>
                        <a:ext cx="3162300" cy="2434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5105400" y="4038600"/>
                <a:ext cx="9906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4038600"/>
                <a:ext cx="9906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723315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524000"/>
                <a:ext cx="2626919" cy="4612806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000" dirty="0">
                    <a:solidFill>
                      <a:srgbClr val="FFFF00"/>
                    </a:solidFill>
                  </a:rPr>
                  <a:t>High-pass filter</a:t>
                </a:r>
              </a:p>
              <a:p>
                <a:pPr marL="361950" lvl="1"/>
                <a:r>
                  <a:rPr lang="en-US" altLang="zh-TW" sz="1600" dirty="0"/>
                  <a:t>The high-pass filter is created easily from the low-pass filter.</a:t>
                </a:r>
              </a:p>
              <a:p>
                <a:pPr marL="361950" lvl="1"/>
                <a:r>
                  <a:rPr lang="en-US" altLang="zh-TW" sz="1600" dirty="0"/>
                  <a:t>If the Fourier frequency spectrum of a low-pass filter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𝑙𝑜𝑤</m:t>
                        </m:r>
                      </m:sub>
                    </m:sSub>
                  </m:oMath>
                </a14:m>
                <a:r>
                  <a:rPr lang="en-US" altLang="zh-TW" sz="1600" dirty="0"/>
                  <a:t>, the high-pass filter can be created by just flipping it vertically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  <m:r>
                        <a:rPr lang="en-US" altLang="zh-TW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en-US" altLang="zh-TW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𝑙𝑜𝑤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524000"/>
                <a:ext cx="2626919" cy="4612806"/>
              </a:xfrm>
              <a:blipFill>
                <a:blip r:embed="rId2"/>
                <a:stretch>
                  <a:fillRect l="-5568" t="-4491" r="-1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Local pre-processing in the frequency domain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319" y="1473957"/>
            <a:ext cx="6150458" cy="479549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819400" y="6283555"/>
            <a:ext cx="6096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100" dirty="0"/>
              <a:t>https://www.mathworks.com/matlabcentral/mlc-downloads/downloads/submissions/46812/versions/1/screenshot.jpg</a:t>
            </a:r>
          </a:p>
        </p:txBody>
      </p:sp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59394"/>
                <a:ext cx="8534400" cy="4612806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altLang="zh-TW" dirty="0">
                    <a:solidFill>
                      <a:srgbClr val="FFFF00"/>
                    </a:solidFill>
                  </a:rPr>
                  <a:t>Homomorphic (</a:t>
                </a:r>
                <a:r>
                  <a:rPr lang="zh-TW" altLang="zh-TW" sz="1700" dirty="0">
                    <a:solidFill>
                      <a:srgbClr val="FFFF00"/>
                    </a:solidFill>
                  </a:rPr>
                  <a:t>同態的</a:t>
                </a:r>
                <a:r>
                  <a:rPr lang="en-US" altLang="zh-TW" dirty="0">
                    <a:solidFill>
                      <a:srgbClr val="FFFF00"/>
                    </a:solidFill>
                  </a:rPr>
                  <a:t>) filtering</a:t>
                </a:r>
              </a:p>
              <a:p>
                <a:pPr lvl="1"/>
                <a:r>
                  <a:rPr lang="en-US" altLang="zh-TW" dirty="0"/>
                  <a:t>Another useful pre-processing technique operating in the frequency domain </a:t>
                </a:r>
              </a:p>
              <a:p>
                <a:pPr lvl="1"/>
                <a:r>
                  <a:rPr lang="en-US" altLang="zh-TW" dirty="0">
                    <a:solidFill>
                      <a:srgbClr val="FFFF00"/>
                    </a:solidFill>
                  </a:rPr>
                  <a:t>Homomorphic filtering is used to remove 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multiplicative noise</a:t>
                </a:r>
                <a:r>
                  <a:rPr lang="en-US" altLang="zh-TW" dirty="0">
                    <a:solidFill>
                      <a:srgbClr val="FFFF00"/>
                    </a:solidFill>
                  </a:rPr>
                  <a:t>.</a:t>
                </a:r>
              </a:p>
              <a:p>
                <a:pPr marL="801688" lvl="1" indent="0">
                  <a:buNone/>
                </a:pPr>
                <a:r>
                  <a:rPr lang="en-US" altLang="zh-TW" sz="1900" dirty="0">
                    <a:effectLst/>
                  </a:rPr>
                  <a:t>PS: In signal processing, the term </a:t>
                </a:r>
                <a:r>
                  <a:rPr lang="en-US" altLang="zh-TW" sz="1900" dirty="0">
                    <a:solidFill>
                      <a:srgbClr val="FFC000"/>
                    </a:solidFill>
                    <a:effectLst/>
                  </a:rPr>
                  <a:t>multiplicative noise</a:t>
                </a:r>
                <a:r>
                  <a:rPr lang="en-US" altLang="zh-TW" sz="1900" dirty="0">
                    <a:effectLst/>
                  </a:rPr>
                  <a:t> (</a:t>
                </a:r>
                <a:r>
                  <a:rPr lang="zh-TW" altLang="zh-TW" sz="1900" dirty="0">
                    <a:effectLst/>
                  </a:rPr>
                  <a:t>乘性</a:t>
                </a:r>
                <a:r>
                  <a:rPr lang="zh-TW" altLang="en-US" sz="1900" dirty="0">
                    <a:effectLst/>
                  </a:rPr>
                  <a:t>雜訊</a:t>
                </a:r>
                <a:r>
                  <a:rPr lang="en-US" altLang="zh-TW" sz="1900" dirty="0">
                    <a:effectLst/>
                  </a:rPr>
                  <a:t>) refers to an unwanted random signal that gets multiplied into some relevant signal during capture, transmission, or other processing. </a:t>
                </a:r>
                <a:br>
                  <a:rPr lang="en-US" altLang="zh-TW" sz="1900" dirty="0">
                    <a:effectLst/>
                  </a:rPr>
                </a:br>
                <a:r>
                  <a:rPr lang="en-US" altLang="zh-TW" sz="1900" dirty="0">
                    <a:effectLst/>
                  </a:rPr>
                  <a:t>An important example is </a:t>
                </a:r>
                <a:r>
                  <a:rPr lang="en-US" altLang="zh-TW" sz="1900" dirty="0">
                    <a:solidFill>
                      <a:srgbClr val="FFC000"/>
                    </a:solidFill>
                    <a:effectLst/>
                  </a:rPr>
                  <a:t>the speckle noise </a:t>
                </a:r>
                <a:r>
                  <a:rPr lang="en-US" altLang="zh-TW" sz="1900" dirty="0">
                    <a:effectLst/>
                  </a:rPr>
                  <a:t>(</a:t>
                </a:r>
                <a:r>
                  <a:rPr lang="zh-TW" altLang="zh-TW" sz="1900" dirty="0">
                    <a:effectLst/>
                  </a:rPr>
                  <a:t>斑點</a:t>
                </a:r>
                <a:r>
                  <a:rPr lang="zh-TW" altLang="en-US" sz="1900" dirty="0">
                    <a:effectLst/>
                  </a:rPr>
                  <a:t>雜訊</a:t>
                </a:r>
                <a:r>
                  <a:rPr lang="en-US" altLang="zh-TW" sz="1900" dirty="0">
                    <a:effectLst/>
                  </a:rPr>
                  <a:t>) commonly observed in radar imagery.</a:t>
                </a:r>
              </a:p>
              <a:p>
                <a:pPr marL="728663" indent="-285750"/>
                <a:r>
                  <a:rPr lang="en-US" altLang="zh-TW" sz="2000" dirty="0">
                    <a:effectLst/>
                  </a:rPr>
                  <a:t>The assumption is the image function </a:t>
                </a:r>
                <a14:m>
                  <m:oMath xmlns:m="http://schemas.openxmlformats.org/officeDocument/2006/math">
                    <m:r>
                      <a:rPr lang="en-US" altLang="zh-TW" sz="20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0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000" dirty="0">
                    <a:effectLst/>
                  </a:rPr>
                  <a:t> can be factorized as a product of two </a:t>
                </a:r>
                <a:r>
                  <a:rPr lang="en-US" altLang="zh-TW" sz="2000" dirty="0">
                    <a:solidFill>
                      <a:srgbClr val="FFC000"/>
                    </a:solidFill>
                    <a:effectLst/>
                  </a:rPr>
                  <a:t>independent</a:t>
                </a:r>
                <a:r>
                  <a:rPr lang="en-US" altLang="zh-TW" sz="2000" dirty="0">
                    <a:effectLst/>
                  </a:rPr>
                  <a:t> multiplicative components in each pixel.</a:t>
                </a:r>
              </a:p>
              <a:p>
                <a:pPr marL="44291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zh-TW" sz="2000" b="0" dirty="0"/>
              </a:p>
              <a:p>
                <a:pPr marL="442913" indent="0">
                  <a:buNone/>
                </a:pPr>
                <a:r>
                  <a:rPr lang="en-US" altLang="zh-TW" sz="1800" dirty="0">
                    <a:effectLst/>
                  </a:rPr>
                  <a:t>    where </a:t>
                </a:r>
                <a14:m>
                  <m:oMath xmlns:m="http://schemas.openxmlformats.org/officeDocument/2006/math">
                    <m:r>
                      <a:rPr lang="en-US" altLang="zh-TW" sz="1800" i="1" dirty="0">
                        <a:latin typeface="Cambria Math" panose="02040503050406030204" pitchFamily="18" charset="0"/>
                      </a:rPr>
                      <m:t>𝑖</m:t>
                    </m:r>
                    <m:d>
                      <m:dPr>
                        <m:ctrlPr>
                          <a:rPr lang="en-US" altLang="zh-TW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TW" sz="1800" dirty="0">
                    <a:effectLst/>
                  </a:rPr>
                  <a:t> is the </a:t>
                </a:r>
                <a:r>
                  <a:rPr lang="en-US" altLang="zh-TW" sz="1800" dirty="0">
                    <a:solidFill>
                      <a:srgbClr val="92D050"/>
                    </a:solidFill>
                    <a:effectLst/>
                  </a:rPr>
                  <a:t>illumination</a:t>
                </a:r>
                <a:r>
                  <a:rPr lang="en-US" altLang="zh-TW" sz="1800" dirty="0">
                    <a:effectLst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1800" i="1" dirty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TW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TW" sz="1800" dirty="0">
                    <a:effectLst/>
                  </a:rPr>
                  <a:t> is the </a:t>
                </a:r>
                <a:r>
                  <a:rPr lang="en-US" altLang="zh-TW" sz="1800" dirty="0">
                    <a:solidFill>
                      <a:srgbClr val="92D050"/>
                    </a:solidFill>
                    <a:effectLst/>
                  </a:rPr>
                  <a:t>reflectance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59394"/>
                <a:ext cx="8534400" cy="4612806"/>
              </a:xfrm>
              <a:blipFill>
                <a:blip r:embed="rId2"/>
                <a:stretch>
                  <a:fillRect l="-1929" t="-4756" r="-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Local pre-processing in the frequency domain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524000"/>
                <a:ext cx="8686800" cy="4612806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>
                    <a:solidFill>
                      <a:srgbClr val="FFFF00"/>
                    </a:solidFill>
                  </a:rPr>
                  <a:t>Homomorphic filtering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pPr marL="365125" lvl="1" indent="0">
                  <a:buNone/>
                </a:pPr>
                <a:r>
                  <a:rPr lang="en-US" altLang="zh-TW" sz="1800" dirty="0">
                    <a:solidFill>
                      <a:srgbClr val="FFC000"/>
                    </a:solidFill>
                  </a:rPr>
                  <a:t>Apply a logarithmic transform</a:t>
                </a:r>
                <a:r>
                  <a:rPr lang="en-US" altLang="zh-TW" sz="1800" dirty="0"/>
                  <a:t> to the input image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b="0" i="0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TW" b="0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dirty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TW" dirty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pPr marL="365125" lvl="1" indent="0">
                  <a:buNone/>
                </a:pPr>
                <a:r>
                  <a:rPr lang="en-US" altLang="zh-TW" sz="1800" dirty="0"/>
                  <a:t>If the image is converted to Fourier space then </a:t>
                </a:r>
                <a:br>
                  <a:rPr lang="en-US" altLang="zh-TW" sz="1800" dirty="0"/>
                </a:br>
                <a:r>
                  <a:rPr lang="en-US" altLang="zh-TW" sz="1800" dirty="0"/>
                  <a:t>its additive components remain additive due to </a:t>
                </a:r>
                <a:br>
                  <a:rPr lang="en-US" altLang="zh-TW" sz="1800" dirty="0"/>
                </a:br>
                <a:r>
                  <a:rPr lang="en-US" altLang="zh-TW" sz="1800" dirty="0"/>
                  <a:t>the </a:t>
                </a:r>
                <a:r>
                  <a:rPr lang="en-US" altLang="zh-TW" sz="1800" dirty="0">
                    <a:solidFill>
                      <a:srgbClr val="FFC000"/>
                    </a:solidFill>
                  </a:rPr>
                  <a:t>linearity</a:t>
                </a:r>
                <a:r>
                  <a:rPr lang="en-US" altLang="zh-TW" sz="1800" dirty="0"/>
                  <a:t> </a:t>
                </a:r>
                <a:r>
                  <a:rPr lang="en-US" altLang="zh-TW" sz="1800" dirty="0">
                    <a:solidFill>
                      <a:srgbClr val="FFC000"/>
                    </a:solidFill>
                  </a:rPr>
                  <a:t>of the Fourier transform</a:t>
                </a:r>
                <a:r>
                  <a:rPr lang="en-US" altLang="zh-TW" sz="1800" dirty="0"/>
                  <a:t>.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pPr marL="365125" lvl="1" indent="0">
                  <a:buNone/>
                </a:pPr>
                <a:r>
                  <a:rPr lang="en-US" altLang="zh-TW" sz="1800" dirty="0"/>
                  <a:t>Assume that the Fourier spectrum </a:t>
                </a:r>
                <a14:m>
                  <m:oMath xmlns:m="http://schemas.openxmlformats.org/officeDocument/2006/math">
                    <m:r>
                      <a:rPr lang="en-US" altLang="zh-TW" sz="1800" i="1" dirty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ctrlPr>
                          <a:rPr lang="en-US" altLang="zh-TW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altLang="zh-TW" sz="1800" dirty="0"/>
                  <a:t> is </a:t>
                </a:r>
                <a:br>
                  <a:rPr lang="en-US" altLang="zh-TW" sz="1800" dirty="0"/>
                </a:br>
                <a:r>
                  <a:rPr lang="en-US" altLang="zh-TW" sz="1800" dirty="0">
                    <a:solidFill>
                      <a:srgbClr val="92D050"/>
                    </a:solidFill>
                  </a:rPr>
                  <a:t>filtered</a:t>
                </a:r>
                <a:r>
                  <a:rPr lang="en-US" altLang="zh-TW" sz="1800" dirty="0"/>
                  <a:t> by the filter </a:t>
                </a:r>
                <a14:m>
                  <m:oMath xmlns:m="http://schemas.openxmlformats.org/officeDocument/2006/math">
                    <m:r>
                      <a:rPr lang="en-US" altLang="zh-TW" sz="1800" b="0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TW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altLang="zh-TW" sz="1800" dirty="0"/>
                  <a:t> and the spectrum</a:t>
                </a:r>
                <a:br>
                  <a:rPr lang="en-US" altLang="zh-TW" sz="1800" dirty="0"/>
                </a:br>
                <a:r>
                  <a:rPr lang="en-US" altLang="zh-TW" sz="18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800" b="0" i="1" dirty="0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TW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altLang="zh-TW" sz="1800" dirty="0"/>
                  <a:t> is the result.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TW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.∗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TW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.∗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TW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.∗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524000"/>
                <a:ext cx="8686800" cy="4612806"/>
              </a:xfrm>
              <a:blipFill>
                <a:blip r:embed="rId2"/>
                <a:stretch>
                  <a:fillRect l="-2175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Local pre-processing in the frequency domain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257" y="3429000"/>
            <a:ext cx="2956143" cy="24384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962132" y="1915217"/>
            <a:ext cx="2953268" cy="13849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We use a </a:t>
            </a:r>
            <a:r>
              <a:rPr lang="en-US" altLang="zh-TW" sz="1200" dirty="0">
                <a:solidFill>
                  <a:srgbClr val="FF0000"/>
                </a:solidFill>
                <a:latin typeface="Arial" panose="020B0604020202020204" pitchFamily="34" charset="0"/>
              </a:rPr>
              <a:t>high-pass filter </a:t>
            </a:r>
            <a:r>
              <a:rPr lang="en-US" altLang="zh-TW" sz="12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in the log domain to </a:t>
            </a:r>
            <a:r>
              <a:rPr lang="en-US" altLang="zh-TW" sz="1200" dirty="0">
                <a:solidFill>
                  <a:srgbClr val="FF0000"/>
                </a:solidFill>
                <a:latin typeface="Arial" panose="020B0604020202020204" pitchFamily="34" charset="0"/>
              </a:rPr>
              <a:t>remove the low-frequency illumination</a:t>
            </a:r>
            <a:r>
              <a:rPr lang="en-US" altLang="zh-TW" sz="12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 component while preserving the high-frequency reflectance component. </a:t>
            </a:r>
          </a:p>
          <a:p>
            <a:r>
              <a:rPr lang="en-US" altLang="zh-TW" sz="1200" dirty="0">
                <a:solidFill>
                  <a:schemeClr val="accent2">
                    <a:lumMod val="75000"/>
                  </a:schemeClr>
                </a:solidFill>
              </a:rPr>
              <a:t>http://blogs.mathworks.com/steve/2013/06/25/homomorphic-filtering-part-1/</a:t>
            </a:r>
            <a:endParaRPr lang="zh-TW" alt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85800" y="5938276"/>
            <a:ext cx="6400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>
                <a:solidFill>
                  <a:srgbClr val="FFFF00"/>
                </a:solidFill>
              </a:rPr>
              <a:t>Homomorphic filtering</a:t>
            </a:r>
          </a:p>
          <a:p>
            <a:r>
              <a:rPr lang="zh-TW" altLang="en-US" sz="1100" dirty="0"/>
              <a:t>https://zh.wikipedia.org/wiki/%E5%90%8C%E6%85%8B%E6%BF%BE%E6%B3%A2</a:t>
            </a:r>
          </a:p>
        </p:txBody>
      </p:sp>
    </p:spTree>
    <p:extLst>
      <p:ext uri="{BB962C8B-B14F-4D97-AF65-F5344CB8AC3E}">
        <p14:creationId xmlns:p14="http://schemas.microsoft.com/office/powerpoint/2010/main" val="126034293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24000"/>
                <a:ext cx="8686800" cy="4612806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000" dirty="0"/>
                  <a:t>Having the filtered spectrum </a:t>
                </a:r>
                <a14:m>
                  <m:oMath xmlns:m="http://schemas.openxmlformats.org/officeDocument/2006/math">
                    <m:r>
                      <a:rPr lang="en-US" altLang="zh-TW" sz="2000" i="1" dirty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TW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altLang="zh-TW" sz="2000" dirty="0"/>
                  <a:t>, we can return to spatial coordinates using </a:t>
                </a:r>
                <a:r>
                  <a:rPr lang="en-US" altLang="zh-TW" sz="2000" dirty="0">
                    <a:solidFill>
                      <a:srgbClr val="FFC000"/>
                    </a:solidFill>
                  </a:rPr>
                  <a:t>the inverse Fourier transform</a:t>
                </a:r>
                <a:r>
                  <a:rPr lang="en-US" altLang="zh-TW" sz="2000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TW" sz="2000" i="1" dirty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altLang="zh-TW" sz="2000" dirty="0"/>
              </a:p>
              <a:p>
                <a:pPr marL="0" indent="0">
                  <a:buNone/>
                </a:pPr>
                <a:r>
                  <a:rPr lang="en-US" altLang="zh-TW" sz="2000" dirty="0"/>
                  <a:t>    The result image </a:t>
                </a:r>
                <a14:m>
                  <m:oMath xmlns:m="http://schemas.openxmlformats.org/officeDocument/2006/math">
                    <m:r>
                      <a:rPr lang="en-US" altLang="zh-TW" sz="2000" i="1" dirty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TW" sz="2000" dirty="0"/>
                  <a:t> filtered by the homomorphic filter is given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0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000" b="0" i="0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zh-TW" sz="2000" b="0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24000"/>
                <a:ext cx="8686800" cy="4612806"/>
              </a:xfrm>
              <a:blipFill>
                <a:blip r:embed="rId2"/>
                <a:stretch>
                  <a:fillRect l="-1684" t="-44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Homomorphic filtering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134146" name="Picture 2" descr="C:\Documents and Settings\altit\Desktop\Sonka 4e Jpegs\93607_ch05\Figure 5.3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563597"/>
            <a:ext cx="6309980" cy="265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8434" name="Picture 2" descr="这里写图片描述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5200" y="2209800"/>
            <a:ext cx="5262912" cy="400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371856" y="112607"/>
            <a:ext cx="8534400" cy="863138"/>
          </a:xfrm>
        </p:spPr>
        <p:txBody>
          <a:bodyPr>
            <a:normAutofit/>
          </a:bodyPr>
          <a:lstStyle/>
          <a:p>
            <a:r>
              <a:rPr lang="en-US" altLang="zh-TW" dirty="0"/>
              <a:t>Homomorphic filtering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066800" y="6326512"/>
            <a:ext cx="64146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/>
              <a:t>http://blog.csdn.net/bluecol/article/details/45788803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148715"/>
            <a:ext cx="2885903" cy="409531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84632" y="1032351"/>
            <a:ext cx="831091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202122"/>
                </a:solidFill>
                <a:latin typeface="Arial" panose="020B0604020202020204" pitchFamily="34" charset="0"/>
              </a:rPr>
              <a:t>1. </a:t>
            </a:r>
            <a:r>
              <a:rPr lang="zh-TW" alt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一張影像可以表示為照度</a:t>
            </a:r>
            <a:r>
              <a:rPr lang="en-US" altLang="zh-TW" sz="1600" dirty="0">
                <a:solidFill>
                  <a:srgbClr val="202122"/>
                </a:solidFill>
                <a:latin typeface="Arial" panose="020B0604020202020204" pitchFamily="34" charset="0"/>
              </a:rPr>
              <a:t>(illumination)</a:t>
            </a:r>
            <a:r>
              <a:rPr lang="zh-TW" alt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分量和反射</a:t>
            </a:r>
            <a:r>
              <a:rPr lang="en-US" altLang="zh-TW" sz="1600" dirty="0">
                <a:solidFill>
                  <a:srgbClr val="202122"/>
                </a:solidFill>
                <a:latin typeface="Arial" panose="020B0604020202020204" pitchFamily="34" charset="0"/>
              </a:rPr>
              <a:t>(reflectance)</a:t>
            </a:r>
            <a:r>
              <a:rPr lang="zh-TW" alt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分量的乘積。</a:t>
            </a:r>
            <a:br>
              <a:rPr lang="en-US" altLang="zh-TW" sz="1600" dirty="0">
                <a:solidFill>
                  <a:srgbClr val="202122"/>
                </a:solidFill>
                <a:latin typeface="Arial" panose="020B0604020202020204" pitchFamily="34" charset="0"/>
              </a:rPr>
            </a:br>
            <a:r>
              <a:rPr lang="en-US" altLang="zh-TW" sz="1600" dirty="0">
                <a:solidFill>
                  <a:srgbClr val="202122"/>
                </a:solidFill>
                <a:latin typeface="Arial" panose="020B0604020202020204" pitchFamily="34" charset="0"/>
              </a:rPr>
              <a:t>     </a:t>
            </a:r>
            <a:r>
              <a:rPr lang="zh-TW" alt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在時域上這兩者不可分離，但是經傅立葉轉換後在頻域中則可以線性分離。</a:t>
            </a:r>
            <a:endParaRPr lang="en-US" altLang="zh-TW" sz="16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altLang="zh-TW" sz="1600" dirty="0">
                <a:solidFill>
                  <a:srgbClr val="202122"/>
                </a:solidFill>
                <a:latin typeface="Arial" panose="020B0604020202020204" pitchFamily="34" charset="0"/>
              </a:rPr>
              <a:t>2. </a:t>
            </a:r>
            <a:r>
              <a:rPr lang="zh-TW" alt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由於照度變化較小，可以視為影像低頻成份；而反射相對變化較大，可視為高頻成份。   </a:t>
            </a:r>
            <a:r>
              <a:rPr lang="zh-TW" altLang="en-US" sz="1600" dirty="0"/>
              <a:t>        </a:t>
            </a:r>
            <a:endParaRPr lang="en-US" altLang="zh-TW" sz="1600" dirty="0"/>
          </a:p>
          <a:p>
            <a:r>
              <a:rPr lang="zh-TW" altLang="en-US" sz="1400" dirty="0"/>
              <a:t>     https://zh.wikipedia.org/wiki/%E5%90%8C%E6%85%8B%E6%BF%BE%E6%B3%A2</a:t>
            </a:r>
            <a:endParaRPr lang="en-US" altLang="zh-TW" sz="14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15076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23999"/>
                <a:ext cx="8534400" cy="4770071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>
                    <a:solidFill>
                      <a:srgbClr val="FFFF00"/>
                    </a:solidFill>
                  </a:rPr>
                  <a:t>Line finding operators </a:t>
                </a:r>
              </a:p>
              <a:p>
                <a:pPr lvl="1"/>
                <a:r>
                  <a:rPr lang="en-US" altLang="zh-TW" dirty="0"/>
                  <a:t>Line finding operators aim to find 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very thin curves </a:t>
                </a:r>
                <a:r>
                  <a:rPr lang="en-US" altLang="zh-TW" dirty="0"/>
                  <a:t>in the image.</a:t>
                </a:r>
              </a:p>
              <a:p>
                <a:pPr lvl="2"/>
                <a:r>
                  <a:rPr lang="en-US" altLang="zh-TW" dirty="0">
                    <a:solidFill>
                      <a:srgbClr val="FFC000"/>
                    </a:solidFill>
                  </a:rPr>
                  <a:t>It is assumed that curves do not bend sharply.</a:t>
                </a:r>
              </a:p>
              <a:p>
                <a:pPr lvl="2"/>
                <a:r>
                  <a:rPr lang="en-US" altLang="zh-TW" dirty="0"/>
                  <a:t>Such curves and straight lines are called 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lines</a:t>
                </a:r>
                <a:r>
                  <a:rPr lang="en-US" altLang="zh-TW" dirty="0"/>
                  <a:t>.</a:t>
                </a:r>
              </a:p>
              <a:p>
                <a:pPr lvl="2"/>
                <a:r>
                  <a:rPr lang="en-US" altLang="zh-TW" dirty="0"/>
                  <a:t>We 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assumed</a:t>
                </a:r>
                <a:r>
                  <a:rPr lang="en-US" altLang="zh-TW" dirty="0"/>
                  <a:t> that the width of the lines is approximately one or two pixels.</a:t>
                </a:r>
              </a:p>
              <a:p>
                <a:pPr lvl="2"/>
                <a:r>
                  <a:rPr lang="en-US" altLang="zh-TW" dirty="0"/>
                  <a:t>For examples, some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convolution kernels are</a:t>
                </a:r>
              </a:p>
              <a:p>
                <a:pPr marL="365125" lvl="1" indent="0">
                  <a:buNone/>
                </a:pPr>
                <a:r>
                  <a:rPr lang="en-US" altLang="zh-TW" dirty="0"/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altLang="zh-TW" dirty="0"/>
              </a:p>
              <a:p>
                <a:pPr lvl="2"/>
                <a:r>
                  <a:rPr lang="en-US" altLang="zh-TW" dirty="0"/>
                  <a:t>Suggestion: </a:t>
                </a:r>
                <a:r>
                  <a:rPr lang="en-US" altLang="zh-TW" dirty="0" err="1"/>
                  <a:t>Thresholded</a:t>
                </a:r>
                <a:r>
                  <a:rPr lang="en-US" altLang="zh-TW" dirty="0"/>
                  <a:t> edges are usually wider than one pixel, and 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line thinning techniques</a:t>
                </a:r>
                <a:r>
                  <a:rPr lang="en-US" altLang="zh-TW" dirty="0"/>
                  <a:t> may give a better result.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23999"/>
                <a:ext cx="8534400" cy="4770071"/>
              </a:xfrm>
              <a:blipFill>
                <a:blip r:embed="rId2"/>
                <a:stretch>
                  <a:fillRect l="-2214" t="-5115" r="-714" b="-28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Line detection by local pre-processing operators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26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25" y="914400"/>
            <a:ext cx="1849438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827" name="Rectangle 2"/>
          <p:cNvSpPr>
            <a:spLocks noChangeArrowheads="1"/>
          </p:cNvSpPr>
          <p:nvPr/>
        </p:nvSpPr>
        <p:spPr bwMode="auto">
          <a:xfrm>
            <a:off x="762000" y="304800"/>
            <a:ext cx="58023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9pPr>
          </a:lstStyle>
          <a:p>
            <a:pPr eaLnBrk="1" hangingPunct="1"/>
            <a:r>
              <a:rPr kumimoji="1" lang="en-US" altLang="zh-TW" sz="2800" dirty="0">
                <a:latin typeface="Times New Roman" panose="02020603050405020304" pitchFamily="18" charset="0"/>
              </a:rPr>
              <a:t>Edge Reinforcement with Thinning</a:t>
            </a:r>
          </a:p>
        </p:txBody>
      </p:sp>
      <p:pic>
        <p:nvPicPr>
          <p:cNvPr id="205828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2971800"/>
            <a:ext cx="1830388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29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888" y="914400"/>
            <a:ext cx="1838325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30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713" y="2971800"/>
            <a:ext cx="1844675" cy="157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31" name="Picture 1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550" y="914400"/>
            <a:ext cx="1820863" cy="164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32" name="Picture 1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75" y="2971800"/>
            <a:ext cx="1839913" cy="157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33" name="Picture 1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914400"/>
            <a:ext cx="1838325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34" name="Picture 1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971800"/>
            <a:ext cx="1830388" cy="158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835" name="Rectangle 4"/>
          <p:cNvSpPr>
            <a:spLocks noChangeArrowheads="1"/>
          </p:cNvSpPr>
          <p:nvPr/>
        </p:nvSpPr>
        <p:spPr bwMode="auto">
          <a:xfrm>
            <a:off x="1687513" y="2581275"/>
            <a:ext cx="60817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9pPr>
          </a:lstStyle>
          <a:p>
            <a:pPr eaLnBrk="1" hangingPunct="1"/>
            <a:r>
              <a:rPr kumimoji="1" lang="en-US" altLang="zh-TW" sz="1600" dirty="0">
                <a:latin typeface="Times New Roman" panose="02020603050405020304" pitchFamily="18" charset="0"/>
              </a:rPr>
              <a:t>(a)                                 (c)                                (e)                                 (g)</a:t>
            </a:r>
          </a:p>
        </p:txBody>
      </p:sp>
      <p:sp>
        <p:nvSpPr>
          <p:cNvPr id="205836" name="Rectangle 4"/>
          <p:cNvSpPr>
            <a:spLocks noChangeArrowheads="1"/>
          </p:cNvSpPr>
          <p:nvPr/>
        </p:nvSpPr>
        <p:spPr bwMode="auto">
          <a:xfrm>
            <a:off x="1716088" y="4567238"/>
            <a:ext cx="60817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9pPr>
          </a:lstStyle>
          <a:p>
            <a:pPr eaLnBrk="1" hangingPunct="1"/>
            <a:r>
              <a:rPr kumimoji="1" lang="en-US" altLang="zh-TW" sz="1600">
                <a:latin typeface="Times New Roman" panose="02020603050405020304" pitchFamily="18" charset="0"/>
              </a:rPr>
              <a:t>(b)                                 (d)                                (f)                                 (h)</a:t>
            </a:r>
          </a:p>
        </p:txBody>
      </p:sp>
      <p:pic>
        <p:nvPicPr>
          <p:cNvPr id="205837" name="Picture 1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" y="4911725"/>
            <a:ext cx="7920038" cy="151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1831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FF00"/>
                </a:solidFill>
              </a:rPr>
              <a:t> Corners</a:t>
            </a:r>
          </a:p>
          <a:p>
            <a:pPr lvl="1"/>
            <a:r>
              <a:rPr lang="en-US" altLang="zh-TW" dirty="0"/>
              <a:t>One kind of </a:t>
            </a:r>
            <a:r>
              <a:rPr lang="en-US" altLang="zh-TW" dirty="0">
                <a:solidFill>
                  <a:srgbClr val="FFC000"/>
                </a:solidFill>
              </a:rPr>
              <a:t>interest points </a:t>
            </a:r>
            <a:r>
              <a:rPr lang="en-US" altLang="zh-TW" dirty="0"/>
              <a:t>for the </a:t>
            </a:r>
            <a:r>
              <a:rPr lang="en-US" altLang="zh-TW" dirty="0">
                <a:solidFill>
                  <a:srgbClr val="FFC000"/>
                </a:solidFill>
              </a:rPr>
              <a:t>correspondence problem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>
                <a:solidFill>
                  <a:srgbClr val="FFC000"/>
                </a:solidFill>
              </a:rPr>
              <a:t>Corners</a:t>
            </a:r>
            <a:r>
              <a:rPr lang="en-US" altLang="zh-TW" dirty="0"/>
              <a:t> in images can be located using local detector.</a:t>
            </a:r>
          </a:p>
          <a:p>
            <a:pPr lvl="1"/>
            <a:r>
              <a:rPr lang="en-US" altLang="zh-TW" dirty="0">
                <a:solidFill>
                  <a:srgbClr val="FFC000"/>
                </a:solidFill>
              </a:rPr>
              <a:t>Interest points </a:t>
            </a:r>
            <a:r>
              <a:rPr lang="en-US" altLang="zh-TW" dirty="0"/>
              <a:t>are obtained by </a:t>
            </a:r>
            <a:r>
              <a:rPr lang="en-US" altLang="zh-TW" dirty="0" err="1"/>
              <a:t>thresholding</a:t>
            </a:r>
            <a:r>
              <a:rPr lang="en-US" altLang="zh-TW" dirty="0"/>
              <a:t> the result of the corner detector.</a:t>
            </a:r>
          </a:p>
          <a:p>
            <a:pPr lvl="1"/>
            <a:r>
              <a:rPr lang="en-US" altLang="zh-TW" dirty="0"/>
              <a:t>Corners serves better than lines </a:t>
            </a:r>
            <a:br>
              <a:rPr lang="en-US" altLang="zh-TW" dirty="0"/>
            </a:br>
            <a:r>
              <a:rPr lang="en-US" altLang="zh-TW" dirty="0"/>
              <a:t>when the correspondence problem </a:t>
            </a:r>
            <a:br>
              <a:rPr lang="en-US" altLang="zh-TW" dirty="0"/>
            </a:br>
            <a:r>
              <a:rPr lang="en-US" altLang="zh-TW" dirty="0"/>
              <a:t>is to be solved.</a:t>
            </a:r>
          </a:p>
          <a:p>
            <a:pPr marL="365125" lvl="1" indent="0">
              <a:buNone/>
            </a:pPr>
            <a:r>
              <a:rPr lang="en-US" altLang="zh-TW" dirty="0">
                <a:solidFill>
                  <a:srgbClr val="FFFF00"/>
                </a:solidFill>
              </a:rPr>
              <a:t>    Why?</a:t>
            </a:r>
          </a:p>
          <a:p>
            <a:pPr marL="365125" lvl="1" indent="0">
              <a:buNone/>
            </a:pPr>
            <a:r>
              <a:rPr lang="en-US" altLang="zh-TW" dirty="0"/>
              <a:t>    The </a:t>
            </a:r>
            <a:r>
              <a:rPr lang="en-US" altLang="zh-TW" dirty="0">
                <a:solidFill>
                  <a:srgbClr val="FFC000"/>
                </a:solidFill>
              </a:rPr>
              <a:t>aperture problem</a:t>
            </a:r>
            <a:r>
              <a:rPr lang="en-US" altLang="zh-TW" dirty="0"/>
              <a:t>. (</a:t>
            </a:r>
            <a:r>
              <a:rPr lang="zh-TW" altLang="en-US" sz="1800" dirty="0">
                <a:effectLst/>
              </a:rPr>
              <a:t>孔徑問題</a:t>
            </a:r>
            <a:r>
              <a:rPr lang="en-US" altLang="zh-TW" dirty="0">
                <a:effectLst/>
              </a:rPr>
              <a:t>)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Detection of corners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19458" name="Picture 2" descr="「aperture problem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626578"/>
            <a:ext cx="2691378" cy="251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6881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Pixel brightness transformations</a:t>
            </a:r>
          </a:p>
          <a:p>
            <a:r>
              <a:rPr lang="en-US" altLang="zh-TW" dirty="0"/>
              <a:t>Geometric transformations</a:t>
            </a:r>
          </a:p>
          <a:p>
            <a:r>
              <a:rPr lang="en-US" altLang="zh-TW" dirty="0"/>
              <a:t>Local pre-processing</a:t>
            </a:r>
          </a:p>
          <a:p>
            <a:pPr lvl="1"/>
            <a:r>
              <a:rPr lang="en-US" altLang="zh-TW" dirty="0"/>
              <a:t>Image smoothing, edge detection, line detection, corner detection, and region detection.</a:t>
            </a:r>
          </a:p>
          <a:p>
            <a:r>
              <a:rPr lang="en-US" altLang="zh-TW" dirty="0"/>
              <a:t>Image restoration</a:t>
            </a:r>
          </a:p>
          <a:p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pre-processing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</p:spTree>
    <p:extLst>
      <p:ext uri="{BB962C8B-B14F-4D97-AF65-F5344CB8AC3E}">
        <p14:creationId xmlns:p14="http://schemas.microsoft.com/office/powerpoint/2010/main" val="2800068570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FF00"/>
                </a:solidFill>
              </a:rPr>
              <a:t> Corners</a:t>
            </a:r>
          </a:p>
          <a:p>
            <a:pPr lvl="1"/>
            <a:r>
              <a:rPr lang="en-US" altLang="zh-TW" dirty="0">
                <a:solidFill>
                  <a:srgbClr val="FFC000"/>
                </a:solidFill>
              </a:rPr>
              <a:t>Edge detectors </a:t>
            </a:r>
            <a:r>
              <a:rPr lang="en-US" altLang="zh-TW" dirty="0"/>
              <a:t>themselves are not stable at corner.</a:t>
            </a:r>
          </a:p>
          <a:p>
            <a:pPr lvl="1"/>
            <a:r>
              <a:rPr lang="en-US" altLang="zh-TW" dirty="0"/>
              <a:t>This is natural as the gradient at the tip of the corner is ambiguous.</a:t>
            </a:r>
          </a:p>
          <a:p>
            <a:pPr lvl="1"/>
            <a:r>
              <a:rPr lang="en-US" altLang="zh-TW" dirty="0"/>
              <a:t>Figure 5.32 shows a sharp corner.</a:t>
            </a:r>
          </a:p>
          <a:p>
            <a:pPr lvl="1"/>
            <a:r>
              <a:rPr lang="en-US" altLang="zh-TW" dirty="0"/>
              <a:t>Near the corner there is a </a:t>
            </a:r>
            <a:br>
              <a:rPr lang="en-US" altLang="zh-TW" dirty="0"/>
            </a:br>
            <a:r>
              <a:rPr lang="en-US" altLang="zh-TW" dirty="0">
                <a:solidFill>
                  <a:srgbClr val="FFC000"/>
                </a:solidFill>
              </a:rPr>
              <a:t>discontinuity </a:t>
            </a:r>
            <a:r>
              <a:rPr lang="en-US" altLang="zh-TW" dirty="0"/>
              <a:t>in  the gradient </a:t>
            </a:r>
            <a:br>
              <a:rPr lang="en-US" altLang="zh-TW" dirty="0"/>
            </a:br>
            <a:r>
              <a:rPr lang="en-US" altLang="zh-TW" dirty="0"/>
              <a:t>direction, and this observation</a:t>
            </a:r>
            <a:br>
              <a:rPr lang="en-US" altLang="zh-TW" dirty="0"/>
            </a:br>
            <a:r>
              <a:rPr lang="en-US" altLang="zh-TW" dirty="0"/>
              <a:t> is used in corner detectors.</a:t>
            </a: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Detection of corners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581400"/>
            <a:ext cx="3418626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5469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FF00"/>
                </a:solidFill>
              </a:rPr>
              <a:t> Corners</a:t>
            </a:r>
          </a:p>
          <a:p>
            <a:pPr lvl="1"/>
            <a:r>
              <a:rPr lang="en-US" altLang="zh-TW" dirty="0"/>
              <a:t>A </a:t>
            </a:r>
            <a:r>
              <a:rPr lang="en-US" altLang="zh-TW" dirty="0">
                <a:solidFill>
                  <a:srgbClr val="FFC000"/>
                </a:solidFill>
              </a:rPr>
              <a:t>corner </a:t>
            </a:r>
            <a:r>
              <a:rPr lang="en-US" altLang="zh-TW" dirty="0"/>
              <a:t>in an image can be defined as a pixel in whose immediate neighborhood there are </a:t>
            </a:r>
            <a:r>
              <a:rPr lang="en-US" altLang="zh-TW" dirty="0">
                <a:solidFill>
                  <a:srgbClr val="FFC000"/>
                </a:solidFill>
              </a:rPr>
              <a:t>two dominant(</a:t>
            </a:r>
            <a:r>
              <a:rPr lang="zh-TW" altLang="en-US" sz="1400" dirty="0">
                <a:solidFill>
                  <a:srgbClr val="FFC000"/>
                </a:solidFill>
              </a:rPr>
              <a:t>明顯的</a:t>
            </a:r>
            <a:r>
              <a:rPr lang="en-US" altLang="zh-TW" dirty="0">
                <a:solidFill>
                  <a:srgbClr val="FFC000"/>
                </a:solidFill>
              </a:rPr>
              <a:t>), different edge directions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Corner detectors are </a:t>
            </a:r>
            <a:r>
              <a:rPr lang="en-US" altLang="zh-TW" dirty="0">
                <a:solidFill>
                  <a:srgbClr val="FFC000"/>
                </a:solidFill>
              </a:rPr>
              <a:t>not</a:t>
            </a:r>
            <a:r>
              <a:rPr lang="en-US" altLang="zh-TW" dirty="0"/>
              <a:t> usually very robust. One can detect corners using two or more images.</a:t>
            </a:r>
          </a:p>
          <a:p>
            <a:pPr lvl="1"/>
            <a:r>
              <a:rPr lang="en-US" altLang="zh-TW" dirty="0"/>
              <a:t>Corner detector</a:t>
            </a:r>
          </a:p>
          <a:p>
            <a:pPr lvl="2"/>
            <a:r>
              <a:rPr lang="en-US" altLang="zh-TW" dirty="0" err="1">
                <a:solidFill>
                  <a:srgbClr val="FFFF00"/>
                </a:solidFill>
              </a:rPr>
              <a:t>Moravce</a:t>
            </a:r>
            <a:r>
              <a:rPr lang="en-US" altLang="zh-TW" dirty="0">
                <a:solidFill>
                  <a:srgbClr val="FFFF00"/>
                </a:solidFill>
              </a:rPr>
              <a:t> detector</a:t>
            </a:r>
          </a:p>
          <a:p>
            <a:pPr lvl="2"/>
            <a:r>
              <a:rPr lang="en-US" altLang="zh-TW" dirty="0">
                <a:solidFill>
                  <a:srgbClr val="FFFF00"/>
                </a:solidFill>
              </a:rPr>
              <a:t>Zuniga-</a:t>
            </a:r>
            <a:r>
              <a:rPr lang="en-US" altLang="zh-TW" dirty="0" err="1">
                <a:solidFill>
                  <a:srgbClr val="FFFF00"/>
                </a:solidFill>
              </a:rPr>
              <a:t>Haralick</a:t>
            </a:r>
            <a:r>
              <a:rPr lang="en-US" altLang="zh-TW" dirty="0">
                <a:solidFill>
                  <a:srgbClr val="FFFF00"/>
                </a:solidFill>
              </a:rPr>
              <a:t> operator</a:t>
            </a:r>
          </a:p>
          <a:p>
            <a:pPr lvl="2"/>
            <a:r>
              <a:rPr lang="en-US" altLang="zh-TW" dirty="0">
                <a:solidFill>
                  <a:srgbClr val="FFFF00"/>
                </a:solidFill>
              </a:rPr>
              <a:t>Harris corner detector</a:t>
            </a: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Detection of corners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</p:spTree>
    <p:extLst>
      <p:ext uri="{BB962C8B-B14F-4D97-AF65-F5344CB8AC3E}">
        <p14:creationId xmlns:p14="http://schemas.microsoft.com/office/powerpoint/2010/main" val="232873482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>
                    <a:solidFill>
                      <a:srgbClr val="FFFF00"/>
                    </a:solidFill>
                  </a:rPr>
                  <a:t>Moravce corner detector</a:t>
                </a:r>
              </a:p>
              <a:p>
                <a:pPr lvl="1"/>
                <a:r>
                  <a:rPr lang="en-US" altLang="zh-TW" dirty="0" err="1"/>
                  <a:t>Moravce</a:t>
                </a:r>
                <a:r>
                  <a:rPr lang="en-US" altLang="zh-TW" dirty="0"/>
                  <a:t> detector is 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maximal </a:t>
                </a:r>
                <a:r>
                  <a:rPr lang="en-US" altLang="zh-TW" dirty="0"/>
                  <a:t>in pixels with 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high contrast</a:t>
                </a:r>
                <a:r>
                  <a:rPr lang="en-US" altLang="zh-TW" dirty="0"/>
                  <a:t>, which are 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corners</a:t>
                </a:r>
                <a:r>
                  <a:rPr lang="en-US" altLang="zh-TW" dirty="0"/>
                  <a:t> and 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sharp edges</a:t>
                </a:r>
                <a:r>
                  <a:rPr lang="en-US" altLang="zh-TW" dirty="0"/>
                  <a:t>.</a:t>
                </a:r>
              </a:p>
              <a:p>
                <a:pPr lvl="1"/>
                <a:r>
                  <a:rPr lang="en-US" altLang="zh-TW" dirty="0"/>
                  <a:t>The </a:t>
                </a:r>
                <a:r>
                  <a:rPr lang="en-US" altLang="zh-TW" dirty="0" err="1"/>
                  <a:t>Moravec</a:t>
                </a:r>
                <a:r>
                  <a:rPr lang="en-US" altLang="zh-TW" dirty="0"/>
                  <a:t> operator MO is given by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b="0" i="0" dirty="0" smtClean="0">
                          <a:latin typeface="Cambria Math" panose="02040503050406030204" pitchFamily="18" charset="0"/>
                        </a:rPr>
                        <m:t>MO</m:t>
                      </m:r>
                      <m:d>
                        <m:d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  <m:e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Detection of corners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</p:spTree>
    <p:extLst>
      <p:ext uri="{BB962C8B-B14F-4D97-AF65-F5344CB8AC3E}">
        <p14:creationId xmlns:p14="http://schemas.microsoft.com/office/powerpoint/2010/main" val="114700799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>
                    <a:solidFill>
                      <a:srgbClr val="FFFF00"/>
                    </a:solidFill>
                  </a:rPr>
                  <a:t>Zuniga-</a:t>
                </a:r>
                <a:r>
                  <a:rPr lang="en-US" altLang="zh-TW" dirty="0" err="1">
                    <a:solidFill>
                      <a:srgbClr val="FFFF00"/>
                    </a:solidFill>
                  </a:rPr>
                  <a:t>Haralick</a:t>
                </a:r>
                <a:r>
                  <a:rPr lang="en-US" altLang="zh-TW" dirty="0">
                    <a:solidFill>
                      <a:srgbClr val="FFFF00"/>
                    </a:solidFill>
                  </a:rPr>
                  <a:t> operators</a:t>
                </a:r>
              </a:p>
              <a:p>
                <a:pPr lvl="1"/>
                <a:r>
                  <a:rPr lang="en-US" altLang="zh-TW" dirty="0"/>
                  <a:t>Zuniga-</a:t>
                </a:r>
                <a:r>
                  <a:rPr lang="en-US" altLang="zh-TW" dirty="0" err="1"/>
                  <a:t>Haralick</a:t>
                </a:r>
                <a:r>
                  <a:rPr lang="en-US" altLang="zh-TW" dirty="0"/>
                  <a:t> operators are based on the facet model.</a:t>
                </a:r>
              </a:p>
              <a:p>
                <a:pPr lvl="1"/>
                <a:r>
                  <a:rPr lang="en-US" altLang="zh-TW" dirty="0"/>
                  <a:t>The image function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dirty="0"/>
                  <a:t> is approximated in the neighborhood of the pixel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zh-TW" dirty="0"/>
                  <a:t> by 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a cubic polynomial </a:t>
                </a:r>
                <a:r>
                  <a:rPr lang="en-US" altLang="zh-TW" dirty="0"/>
                  <a:t>with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dirty="0"/>
                  <a:t>.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p>
                        <m:sSup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p>
                        <m:sSup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                 +</m:t>
                      </m:r>
                      <m:sSub>
                        <m:sSub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sSup>
                        <m:sSup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sSup>
                        <m:sSup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sSup>
                        <m:sSup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The Zuniga-</a:t>
                </a:r>
                <a:r>
                  <a:rPr lang="en-US" altLang="zh-TW" dirty="0" err="1"/>
                  <a:t>Haralick</a:t>
                </a:r>
                <a:r>
                  <a:rPr lang="en-US" altLang="zh-TW" dirty="0"/>
                  <a:t> operators ZH is given by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b="0" i="0" dirty="0" smtClean="0">
                          <a:latin typeface="Cambria Math" panose="02040503050406030204" pitchFamily="18" charset="0"/>
                        </a:rPr>
                        <m:t>ZH</m:t>
                      </m:r>
                      <m:d>
                        <m:d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−2(</m:t>
                          </m:r>
                          <m:sSubSup>
                            <m:sSubSupPr>
                              <m:ctrlP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3/2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Detection of corners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</p:spTree>
    <p:extLst>
      <p:ext uri="{BB962C8B-B14F-4D97-AF65-F5344CB8AC3E}">
        <p14:creationId xmlns:p14="http://schemas.microsoft.com/office/powerpoint/2010/main" val="704212108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24000"/>
                <a:ext cx="8534400" cy="4953000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>
                    <a:solidFill>
                      <a:srgbClr val="FFFF00"/>
                    </a:solidFill>
                  </a:rPr>
                  <a:t>Harris corner detector</a:t>
                </a:r>
              </a:p>
              <a:p>
                <a:pPr lvl="1"/>
                <a:r>
                  <a:rPr lang="en-US" altLang="zh-TW" sz="1800" dirty="0"/>
                  <a:t>Harris corner detector </a:t>
                </a:r>
                <a:r>
                  <a:rPr lang="en-US" altLang="zh-TW" sz="1800" dirty="0">
                    <a:solidFill>
                      <a:srgbClr val="FFC000"/>
                    </a:solidFill>
                  </a:rPr>
                  <a:t>improved</a:t>
                </a:r>
                <a:r>
                  <a:rPr lang="en-US" altLang="zh-TW" sz="1800" dirty="0"/>
                  <a:t> </a:t>
                </a:r>
                <a:br>
                  <a:rPr lang="en-US" altLang="zh-TW" sz="1800" dirty="0"/>
                </a:br>
                <a:r>
                  <a:rPr lang="en-US" altLang="zh-TW" sz="1800" dirty="0"/>
                  <a:t>upon </a:t>
                </a:r>
                <a:r>
                  <a:rPr lang="en-US" altLang="zh-TW" sz="1800" dirty="0" err="1"/>
                  <a:t>Moravec’s</a:t>
                </a:r>
                <a:r>
                  <a:rPr lang="en-US" altLang="zh-TW" sz="1800" dirty="0"/>
                  <a:t> by considering </a:t>
                </a:r>
                <a:br>
                  <a:rPr lang="en-US" altLang="zh-TW" sz="1800" dirty="0"/>
                </a:br>
                <a:r>
                  <a:rPr lang="en-US" altLang="zh-TW" sz="1800" dirty="0"/>
                  <a:t>the differential of the corner score</a:t>
                </a:r>
                <a:br>
                  <a:rPr lang="en-US" altLang="zh-TW" sz="1800" dirty="0"/>
                </a:br>
                <a:r>
                  <a:rPr lang="en-US" altLang="zh-TW" sz="1800" dirty="0"/>
                  <a:t>(sum of square difference).</a:t>
                </a:r>
              </a:p>
              <a:p>
                <a:pPr lvl="1"/>
                <a:r>
                  <a:rPr lang="en-US" altLang="zh-TW" sz="1800" dirty="0"/>
                  <a:t>Consider a 2D gray-scale image </a:t>
                </a:r>
                <a14:m>
                  <m:oMath xmlns:m="http://schemas.openxmlformats.org/officeDocument/2006/math">
                    <m:r>
                      <a:rPr lang="en-US" altLang="zh-TW" sz="18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1800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TW" sz="1800" b="0" dirty="0"/>
              </a:p>
              <a:p>
                <a:pPr lvl="2"/>
                <a:r>
                  <a:rPr lang="en-US" altLang="zh-TW" sz="1800" dirty="0">
                    <a:solidFill>
                      <a:srgbClr val="FFC000"/>
                    </a:solidFill>
                  </a:rPr>
                  <a:t>An image patch </a:t>
                </a:r>
                <a14:m>
                  <m:oMath xmlns:m="http://schemas.openxmlformats.org/officeDocument/2006/math">
                    <m:r>
                      <a:rPr lang="en-US" altLang="zh-TW" sz="1800" b="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TW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TW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1800" dirty="0"/>
                  <a:t> is taken </a:t>
                </a:r>
                <a:br>
                  <a:rPr lang="en-US" altLang="zh-TW" sz="1800" dirty="0"/>
                </a:br>
                <a:r>
                  <a:rPr lang="en-US" altLang="zh-TW" sz="1800" dirty="0"/>
                  <a:t>and is shifted by </a:t>
                </a:r>
                <a14:m>
                  <m:oMath xmlns:m="http://schemas.openxmlformats.org/officeDocument/2006/math">
                    <m:r>
                      <a:rPr lang="en-US" altLang="zh-TW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TW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TW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,∆</m:t>
                    </m:r>
                    <m:r>
                      <a:rPr lang="en-US" altLang="zh-TW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TW" sz="1800" dirty="0"/>
                  <a:t>.</a:t>
                </a:r>
              </a:p>
              <a:p>
                <a:pPr lvl="2"/>
                <a:r>
                  <a:rPr lang="en-US" altLang="zh-TW" sz="1800" dirty="0"/>
                  <a:t>The sum of square differences </a:t>
                </a:r>
                <a14:m>
                  <m:oMath xmlns:m="http://schemas.openxmlformats.org/officeDocument/2006/math">
                    <m:r>
                      <a:rPr lang="en-US" altLang="zh-TW" sz="1800" b="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TW" sz="1800" dirty="0"/>
                  <a:t> between values of the image </a:t>
                </a:r>
                <a14:m>
                  <m:oMath xmlns:m="http://schemas.openxmlformats.org/officeDocument/2006/math">
                    <m:r>
                      <a:rPr lang="en-US" altLang="zh-TW" sz="18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1800" dirty="0"/>
                  <a:t> given by the patch </a:t>
                </a:r>
                <a14:m>
                  <m:oMath xmlns:m="http://schemas.openxmlformats.org/officeDocument/2006/math">
                    <m:r>
                      <a:rPr lang="en-US" altLang="zh-TW" sz="1800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zh-TW" sz="1800" dirty="0"/>
                  <a:t> and its shifted variant by </a:t>
                </a:r>
                <a14:m>
                  <m:oMath xmlns:m="http://schemas.openxmlformats.org/officeDocument/2006/math">
                    <m:r>
                      <a:rPr lang="en-US" altLang="zh-TW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TW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TW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,∆</m:t>
                    </m:r>
                    <m:r>
                      <a:rPr lang="en-US" altLang="zh-TW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TW" sz="1800" dirty="0"/>
                  <a:t> is given by</a:t>
                </a:r>
              </a:p>
              <a:p>
                <a:pPr marL="776288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18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,∆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18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1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180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TW" sz="18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800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1800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TW" sz="18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8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sz="1800" b="0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18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TW" sz="18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sz="1800" b="0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sz="1800" b="0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altLang="zh-TW" sz="18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altLang="zh-TW" sz="1800" b="0" i="1" dirty="0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TW" sz="18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sz="1800" dirty="0"/>
              </a:p>
              <a:p>
                <a:pPr lvl="2"/>
                <a:r>
                  <a:rPr lang="en-US" altLang="zh-TW" sz="1800" dirty="0"/>
                  <a:t>A corner must have a high response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en-US" altLang="zh-TW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TW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,∆</m:t>
                        </m:r>
                        <m:r>
                          <a:rPr lang="en-US" altLang="zh-TW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TW" sz="1800" dirty="0"/>
                  <a:t> for all </a:t>
                </a:r>
                <a14:m>
                  <m:oMath xmlns:m="http://schemas.openxmlformats.org/officeDocument/2006/math">
                    <m:r>
                      <a:rPr lang="en-US" altLang="zh-TW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TW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TW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,∆</m:t>
                    </m:r>
                    <m:r>
                      <a:rPr lang="en-US" altLang="zh-TW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TW" sz="1800" dirty="0"/>
                  <a:t>.</a:t>
                </a:r>
              </a:p>
              <a:p>
                <a:pPr lvl="1"/>
                <a:endParaRPr lang="en-US" altLang="zh-TW" sz="1800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24000"/>
                <a:ext cx="8534400" cy="4953000"/>
              </a:xfrm>
              <a:blipFill>
                <a:blip r:embed="rId2"/>
                <a:stretch>
                  <a:fillRect l="-2214" t="-49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Detection of corners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21506" name="Picture 2" descr="http://my.csdn.net/uploads/201206/03/1338725388_168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339" y="2057400"/>
            <a:ext cx="4048125" cy="218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4861524" y="1730834"/>
            <a:ext cx="4009845" cy="2769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200" dirty="0"/>
              <a:t>http://blog.csdn.net/jwh_bupt/article/details/7628665</a:t>
            </a:r>
          </a:p>
        </p:txBody>
      </p:sp>
    </p:spTree>
    <p:extLst>
      <p:ext uri="{BB962C8B-B14F-4D97-AF65-F5344CB8AC3E}">
        <p14:creationId xmlns:p14="http://schemas.microsoft.com/office/powerpoint/2010/main" val="104883744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altLang="zh-TW" dirty="0">
                    <a:solidFill>
                      <a:srgbClr val="FFFF00"/>
                    </a:solidFill>
                  </a:rPr>
                  <a:t>Harris corner detector</a:t>
                </a:r>
              </a:p>
              <a:p>
                <a:pPr lvl="1"/>
                <a:r>
                  <a:rPr lang="en-US" altLang="zh-TW" dirty="0"/>
                  <a:t>If the shifted image patch is approximated by the 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first-order Taylor expansion</a:t>
                </a:r>
                <a:r>
                  <a:rPr lang="en-US" altLang="zh-TW" dirty="0"/>
                  <a:t> </a:t>
                </a:r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b="0" i="1" dirty="0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 dirty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zh-TW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 dirty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i="1" dirty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i="1" dirty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 dirty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i="1" dirty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lang="zh-TW" altLang="en-US" i="1" dirty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 dirty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 dirty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zh-TW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 dirty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i="1" dirty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i="1" dirty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 dirty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i="1" dirty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lang="zh-TW" altLang="en-US" i="1" dirty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b="0" dirty="0"/>
              </a:p>
              <a:p>
                <a:pPr marL="365125" lvl="1" indent="0">
                  <a:buNone/>
                </a:pPr>
                <a:r>
                  <a:rPr lang="en-US" altLang="zh-TW" dirty="0"/>
                  <a:t>Then the minimum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,∆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TW" dirty="0"/>
                  <a:t> can be obtained analytically.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,∆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sz="1800" i="1" dirty="0">
                  <a:latin typeface="Cambria Math" panose="02040503050406030204" pitchFamily="18" charset="0"/>
                </a:endParaRP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0" i="1" dirty="0" smtClean="0">
                          <a:latin typeface="Cambria Math" panose="02040503050406030204" pitchFamily="18" charset="0"/>
                        </a:rPr>
                        <m:t>                       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18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1800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800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sz="18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1800" i="1" dirty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800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180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1800" i="1" dirty="0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TW" sz="1800" i="1" dirty="0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TW" sz="1800" i="1" dirty="0">
                                                      <a:solidFill>
                                                        <a:srgbClr val="FFC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1800" i="1" dirty="0">
                                                      <a:solidFill>
                                                        <a:srgbClr val="FFC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1800" i="1" dirty="0">
                                                      <a:solidFill>
                                                        <a:srgbClr val="FFC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TW" sz="1800" i="1" dirty="0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sz="1800" i="1" dirty="0">
                                                      <a:solidFill>
                                                        <a:srgbClr val="FFC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1800" i="1" dirty="0">
                                                      <a:solidFill>
                                                        <a:srgbClr val="FFC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1800" i="1" dirty="0">
                                                      <a:solidFill>
                                                        <a:srgbClr val="FFC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altLang="zh-TW" sz="1800" i="1" dirty="0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altLang="zh-TW" sz="1800" i="1" dirty="0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m>
                                                <m:mPr>
                                                  <m:mcs>
                                                    <m:mc>
                                                      <m:mcPr>
                                                        <m:count m:val="2"/>
                                                        <m:mcJc m:val="center"/>
                                                      </m:mcPr>
                                                    </m:mc>
                                                  </m:mcs>
                                                  <m:ctrlPr>
                                                    <a:rPr lang="en-US" altLang="zh-TW" sz="1800" i="1" dirty="0">
                                                      <a:solidFill>
                                                        <a:srgbClr val="FFC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mPr>
                                                <m:mr>
                                                  <m:e>
                                                    <m:f>
                                                      <m:fPr>
                                                        <m:ctrlPr>
                                                          <a:rPr lang="en-US" altLang="zh-TW" sz="1800" i="1" dirty="0">
                                                            <a:solidFill>
                                                              <a:srgbClr val="FFC0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r>
                                                          <a:rPr lang="zh-TW" altLang="en-US" sz="1800" i="1" dirty="0">
                                                            <a:solidFill>
                                                              <a:srgbClr val="FFC0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𝜕</m:t>
                                                        </m:r>
                                                        <m:r>
                                                          <a:rPr lang="en-US" altLang="zh-TW" sz="1800" i="1" dirty="0">
                                                            <a:solidFill>
                                                              <a:srgbClr val="FFC0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𝑓</m:t>
                                                        </m:r>
                                                        <m:d>
                                                          <m:dPr>
                                                            <m:ctrlPr>
                                                              <a:rPr lang="en-US" altLang="zh-TW" sz="1800" i="1" dirty="0">
                                                                <a:solidFill>
                                                                  <a:srgbClr val="FFC00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dPr>
                                                          <m:e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altLang="zh-TW" sz="1800" i="1" dirty="0">
                                                                    <a:solidFill>
                                                                      <a:srgbClr val="FFC000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altLang="zh-TW" sz="1800" i="1" dirty="0">
                                                                    <a:solidFill>
                                                                      <a:srgbClr val="FFC000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𝑥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altLang="zh-TW" sz="1800" i="1" dirty="0">
                                                                    <a:solidFill>
                                                                      <a:srgbClr val="FFC000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𝑖</m:t>
                                                                </m:r>
                                                              </m:sub>
                                                            </m:sSub>
                                                            <m:r>
                                                              <a:rPr lang="en-US" altLang="zh-TW" sz="1800" i="1" dirty="0">
                                                                <a:solidFill>
                                                                  <a:srgbClr val="FFC00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,</m:t>
                                                            </m:r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altLang="zh-TW" sz="1800" i="1" dirty="0">
                                                                    <a:solidFill>
                                                                      <a:srgbClr val="FFC000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altLang="zh-TW" sz="1800" i="1" dirty="0">
                                                                    <a:solidFill>
                                                                      <a:srgbClr val="FFC000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𝑦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altLang="zh-TW" sz="1800" i="1" dirty="0">
                                                                    <a:solidFill>
                                                                      <a:srgbClr val="FFC000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𝑖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e>
                                                        </m:d>
                                                      </m:num>
                                                      <m:den>
                                                        <m:r>
                                                          <a:rPr lang="zh-TW" altLang="en-US" sz="1800" i="1" dirty="0">
                                                            <a:solidFill>
                                                              <a:srgbClr val="FFC0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𝜕</m:t>
                                                        </m:r>
                                                        <m:r>
                                                          <a:rPr lang="en-US" altLang="zh-TW" sz="1800" i="1" dirty="0">
                                                            <a:solidFill>
                                                              <a:srgbClr val="FFC0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den>
                                                    </m:f>
                                                  </m:e>
                                                  <m:e>
                                                    <m:f>
                                                      <m:fPr>
                                                        <m:ctrlPr>
                                                          <a:rPr lang="en-US" altLang="zh-TW" sz="1800" i="1" dirty="0">
                                                            <a:solidFill>
                                                              <a:srgbClr val="FFC0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r>
                                                          <a:rPr lang="zh-TW" altLang="en-US" sz="1800" i="1" dirty="0">
                                                            <a:solidFill>
                                                              <a:srgbClr val="FFC0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𝜕</m:t>
                                                        </m:r>
                                                        <m:r>
                                                          <a:rPr lang="en-US" altLang="zh-TW" sz="1800" i="1" dirty="0">
                                                            <a:solidFill>
                                                              <a:srgbClr val="FFC0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𝑓</m:t>
                                                        </m:r>
                                                        <m:d>
                                                          <m:dPr>
                                                            <m:ctrlPr>
                                                              <a:rPr lang="en-US" altLang="zh-TW" sz="1800" i="1" dirty="0">
                                                                <a:solidFill>
                                                                  <a:srgbClr val="FFC00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dPr>
                                                          <m:e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altLang="zh-TW" sz="1800" i="1" dirty="0">
                                                                    <a:solidFill>
                                                                      <a:srgbClr val="FFC000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altLang="zh-TW" sz="1800" i="1" dirty="0">
                                                                    <a:solidFill>
                                                                      <a:srgbClr val="FFC000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𝑥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altLang="zh-TW" sz="1800" i="1" dirty="0">
                                                                    <a:solidFill>
                                                                      <a:srgbClr val="FFC000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𝑖</m:t>
                                                                </m:r>
                                                              </m:sub>
                                                            </m:sSub>
                                                            <m:r>
                                                              <a:rPr lang="en-US" altLang="zh-TW" sz="1800" i="1" dirty="0">
                                                                <a:solidFill>
                                                                  <a:srgbClr val="FFC00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,</m:t>
                                                            </m:r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altLang="zh-TW" sz="1800" i="1" dirty="0">
                                                                    <a:solidFill>
                                                                      <a:srgbClr val="FFC000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altLang="zh-TW" sz="1800" i="1" dirty="0">
                                                                    <a:solidFill>
                                                                      <a:srgbClr val="FFC000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𝑦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altLang="zh-TW" sz="1800" i="1" dirty="0">
                                                                    <a:solidFill>
                                                                      <a:srgbClr val="FFC000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𝑖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e>
                                                        </m:d>
                                                      </m:num>
                                                      <m:den>
                                                        <m:r>
                                                          <a:rPr lang="zh-TW" altLang="en-US" sz="1800" i="1" dirty="0">
                                                            <a:solidFill>
                                                              <a:srgbClr val="FFC0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𝜕</m:t>
                                                        </m:r>
                                                        <m:r>
                                                          <a:rPr lang="en-US" altLang="zh-TW" sz="1800" i="1" dirty="0">
                                                            <a:solidFill>
                                                              <a:srgbClr val="FFC0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𝑦</m:t>
                                                        </m:r>
                                                      </m:den>
                                                    </m:f>
                                                  </m:e>
                                                </m:mr>
                                              </m:m>
                                            </m:e>
                                          </m:d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altLang="zh-TW" sz="1800" i="1" dirty="0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m>
                                                <m:mPr>
                                                  <m:mcs>
                                                    <m:mc>
                                                      <m:mcPr>
                                                        <m:count m:val="1"/>
                                                        <m:mcJc m:val="center"/>
                                                      </m:mcPr>
                                                    </m:mc>
                                                  </m:mcs>
                                                  <m:ctrlPr>
                                                    <a:rPr lang="en-US" altLang="zh-TW" sz="1800" i="1" dirty="0">
                                                      <a:solidFill>
                                                        <a:srgbClr val="FFC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mPr>
                                                <m:mr>
                                                  <m:e>
                                                    <m:r>
                                                      <a:rPr lang="en-US" altLang="zh-TW" sz="1800" i="1" dirty="0">
                                                        <a:solidFill>
                                                          <a:srgbClr val="FFC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∆</m:t>
                                                    </m:r>
                                                    <m:r>
                                                      <a:rPr lang="en-US" altLang="zh-TW" sz="1800" i="1" dirty="0">
                                                        <a:solidFill>
                                                          <a:srgbClr val="FFC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mr>
                                                <m:mr>
                                                  <m:e>
                                                    <m:r>
                                                      <a:rPr lang="en-US" altLang="zh-TW" sz="1800" i="1" dirty="0">
                                                        <a:solidFill>
                                                          <a:srgbClr val="FFC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∆</m:t>
                                                    </m:r>
                                                    <m:r>
                                                      <a:rPr lang="en-US" altLang="zh-TW" sz="1800" i="1" dirty="0">
                                                        <a:solidFill>
                                                          <a:srgbClr val="FFC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</m:mr>
                                              </m:m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sz="1800" i="1" dirty="0">
                  <a:latin typeface="Cambria Math" panose="02040503050406030204" pitchFamily="18" charset="0"/>
                </a:endParaRP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800" b="0" i="1" dirty="0" smtClean="0">
                          <a:latin typeface="Cambria Math" panose="02040503050406030204" pitchFamily="18" charset="0"/>
                        </a:rPr>
                        <m:t>                      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altLang="zh-TW" sz="18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f>
                                                  <m:fPr>
                                                    <m:ctrlP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zh-TW" altLang="en-US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𝜕</m:t>
                                                    </m:r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𝑓</m:t>
                                                    </m:r>
                                                    <m:d>
                                                      <m:dPr>
                                                        <m:ctrlPr>
                                                          <a:rPr lang="en-US" altLang="zh-TW" sz="1800" i="1" dirty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en-US" altLang="zh-TW" sz="1800" i="1" dirty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num>
                                                  <m:den>
                                                    <m:r>
                                                      <a:rPr lang="zh-TW" altLang="en-US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𝜕</m:t>
                                                    </m:r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den>
                                                </m:f>
                                              </m:e>
                                              <m:e>
                                                <m:f>
                                                  <m:fPr>
                                                    <m:ctrlP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zh-TW" altLang="en-US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𝜕</m:t>
                                                    </m:r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𝑓</m:t>
                                                    </m:r>
                                                    <m:d>
                                                      <m:dPr>
                                                        <m:ctrlPr>
                                                          <a:rPr lang="en-US" altLang="zh-TW" sz="1800" i="1" dirty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en-US" altLang="zh-TW" sz="1800" i="1" dirty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num>
                                                  <m:den>
                                                    <m:r>
                                                      <a:rPr lang="zh-TW" altLang="en-US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𝜕</m:t>
                                                    </m:r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den>
                                                </m:f>
                                              </m:e>
                                            </m:mr>
                                          </m:m>
                                        </m:e>
                                      </m:d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altLang="zh-TW" sz="18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a:rPr lang="en-US" altLang="zh-TW" sz="1800" i="1" dirty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en-US" altLang="zh-TW" sz="1800" i="1" dirty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altLang="zh-TW" sz="1800" i="1" dirty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en-US" altLang="zh-TW" sz="1800" i="1" dirty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29" t="-62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Detection of corners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</p:spTree>
    <p:extLst>
      <p:ext uri="{BB962C8B-B14F-4D97-AF65-F5344CB8AC3E}">
        <p14:creationId xmlns:p14="http://schemas.microsoft.com/office/powerpoint/2010/main" val="1695368828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altLang="zh-TW" dirty="0"/>
                  <a:t>Harris corner detector</a:t>
                </a:r>
              </a:p>
              <a:p>
                <a:pPr lvl="1"/>
                <a:r>
                  <a:rPr lang="en-US" altLang="zh-TW" b="0" dirty="0"/>
                  <a:t>Since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0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p>
                        <m:r>
                          <a:rPr lang="en-US" altLang="zh-TW" b="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b="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b="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TW" b="0" i="0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TW" b="1" dirty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endParaRPr lang="en-US" altLang="zh-TW" b="0" dirty="0">
                  <a:solidFill>
                    <a:srgbClr val="FFC000"/>
                  </a:solidFill>
                </a:endParaRPr>
              </a:p>
              <a:p>
                <a:pPr marL="715963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,∆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altLang="zh-TW" sz="18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f>
                                                  <m:fPr>
                                                    <m:ctrlP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zh-TW" altLang="en-US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𝜕</m:t>
                                                    </m:r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𝑓</m:t>
                                                    </m:r>
                                                    <m:d>
                                                      <m:dPr>
                                                        <m:ctrlPr>
                                                          <a:rPr lang="en-US" altLang="zh-TW" sz="1800" i="1" dirty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en-US" altLang="zh-TW" sz="1800" i="1" dirty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num>
                                                  <m:den>
                                                    <m:r>
                                                      <a:rPr lang="zh-TW" altLang="en-US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𝜕</m:t>
                                                    </m:r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den>
                                                </m:f>
                                              </m:e>
                                              <m:e>
                                                <m:f>
                                                  <m:fPr>
                                                    <m:ctrlP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zh-TW" altLang="en-US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𝜕</m:t>
                                                    </m:r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𝑓</m:t>
                                                    </m:r>
                                                    <m:d>
                                                      <m:dPr>
                                                        <m:ctrlPr>
                                                          <a:rPr lang="en-US" altLang="zh-TW" sz="1800" i="1" dirty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en-US" altLang="zh-TW" sz="1800" i="1" dirty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num>
                                                  <m:den>
                                                    <m:r>
                                                      <a:rPr lang="zh-TW" altLang="en-US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𝜕</m:t>
                                                    </m:r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den>
                                                </m:f>
                                              </m:e>
                                            </m:mr>
                                          </m:m>
                                        </m:e>
                                      </m:d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altLang="zh-TW" sz="18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a:rPr lang="en-US" altLang="zh-TW" sz="1800" i="1" dirty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en-US" altLang="zh-TW" sz="1800" i="1" dirty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altLang="zh-TW" sz="1800" i="1" dirty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en-US" altLang="zh-TW" sz="1800" i="1" dirty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sz="1800" i="1" dirty="0">
                  <a:latin typeface="Cambria Math" panose="02040503050406030204" pitchFamily="18" charset="0"/>
                </a:endParaRPr>
              </a:p>
              <a:p>
                <a:pPr marL="715963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800" b="0" i="1" dirty="0" smtClean="0">
                          <a:latin typeface="Cambria Math" panose="02040503050406030204" pitchFamily="18" charset="0"/>
                        </a:rPr>
                        <m:t>                    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sub>
                            <m:sup/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zh-TW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∆</m:t>
                                        </m:r>
                                        <m:r>
                                          <a:rPr lang="en-US" altLang="zh-TW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e>
                                        <m:r>
                                          <a:rPr lang="en-US" altLang="zh-TW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∆</m:t>
                                        </m:r>
                                        <m:r>
                                          <a:rPr lang="en-US" altLang="zh-TW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d>
                                <m:dPr>
                                  <m:ctrlPr>
                                    <a:rPr lang="en-US" altLang="zh-TW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zh-TW" altLang="en-US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zh-TW" altLang="en-US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den>
                                            </m:f>
                                          </m:e>
                                        </m:mr>
                                        <m:m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zh-TW" altLang="en-US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zh-TW" altLang="en-US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den>
                                            </m:f>
                                          </m:e>
                                        </m:mr>
                                      </m:m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zh-TW" altLang="en-US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zh-TW" altLang="en-US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den>
                                            </m:f>
                                          </m:e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zh-TW" altLang="en-US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zh-TW" altLang="en-US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den>
                                            </m:f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zh-TW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∆</m:t>
                                        </m:r>
                                        <m:r>
                                          <a:rPr lang="en-US" altLang="zh-TW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TW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∆</m:t>
                                        </m:r>
                                        <m:r>
                                          <a:rPr lang="en-US" altLang="zh-TW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marL="715963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                  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altLang="zh-TW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zh-TW" altLang="en-US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zh-TW" altLang="en-US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den>
                                            </m:f>
                                          </m:e>
                                        </m:mr>
                                        <m:m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zh-TW" altLang="en-US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zh-TW" altLang="en-US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den>
                                            </m:f>
                                          </m:e>
                                        </m:mr>
                                      </m:m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zh-TW" altLang="en-US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zh-TW" altLang="en-US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den>
                                            </m:f>
                                          </m:e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zh-TW" altLang="en-US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zh-TW" altLang="en-US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den>
                                            </m:f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pPr marL="715963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                  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altLang="zh-TW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altLang="zh-TW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51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Detection of corners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</p:spTree>
    <p:extLst>
      <p:ext uri="{BB962C8B-B14F-4D97-AF65-F5344CB8AC3E}">
        <p14:creationId xmlns:p14="http://schemas.microsoft.com/office/powerpoint/2010/main" val="2164125406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TW" dirty="0"/>
                  <a:t>Harris corner detector</a:t>
                </a:r>
              </a:p>
              <a:p>
                <a:pPr marL="642938" indent="-285750"/>
                <a:r>
                  <a:rPr lang="en-US" altLang="zh-TW" sz="2000" dirty="0"/>
                  <a:t>The </a:t>
                </a:r>
                <a:r>
                  <a:rPr lang="en-US" altLang="zh-TW" sz="2000" dirty="0">
                    <a:solidFill>
                      <a:srgbClr val="FFC000"/>
                    </a:solidFill>
                  </a:rPr>
                  <a:t>Harris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18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en-US" altLang="zh-TW" sz="18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8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TW" sz="20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zh-TW" sz="2000" dirty="0"/>
                  <a:t>represents one half the second derivative of the image patch </a:t>
                </a:r>
                <a14:m>
                  <m:oMath xmlns:m="http://schemas.openxmlformats.org/officeDocument/2006/math">
                    <m:r>
                      <a:rPr lang="en-US" altLang="zh-TW" sz="1800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zh-TW" sz="2000" dirty="0"/>
                  <a:t> around the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altLang="zh-TW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TW" sz="2000" dirty="0"/>
              </a:p>
              <a:p>
                <a:pPr marL="642938" indent="-285750"/>
                <a14:m>
                  <m:oMath xmlns:m="http://schemas.openxmlformats.org/officeDocument/2006/math">
                    <m:r>
                      <a:rPr lang="en-US" altLang="zh-TW" sz="200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TW" sz="2000" dirty="0"/>
                  <a:t> is</a:t>
                </a:r>
              </a:p>
              <a:p>
                <a:pPr marL="642938" indent="-285750"/>
                <a:endParaRPr lang="en-US" altLang="zh-TW" sz="2000" dirty="0"/>
              </a:p>
              <a:p>
                <a:pPr marL="715963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1800" b="0" i="1" dirty="0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zh-TW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zh-TW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sSub>
                                      <m:sSubPr>
                                        <m:ctrlP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TW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zh-TW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sub>
                                  <m:sup/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sub>
                                      <m:sup/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zh-TW" sz="18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>
                                                  <m:fPr>
                                                    <m:ctrlP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zh-TW" altLang="en-US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𝜕</m:t>
                                                    </m:r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𝑓</m:t>
                                                    </m:r>
                                                    <m:d>
                                                      <m:dPr>
                                                        <m:ctrlPr>
                                                          <a:rPr lang="en-US" altLang="zh-TW" sz="1800" i="1" dirty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en-US" altLang="zh-TW" sz="1800" i="1" dirty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num>
                                                  <m:den>
                                                    <m:r>
                                                      <a:rPr lang="zh-TW" altLang="en-US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𝜕</m:t>
                                                    </m:r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den>
                                                </m:f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zh-TW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sSub>
                                      <m:sSubPr>
                                        <m:ctrlP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TW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zh-TW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sub>
                                  <m:sup/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sub>
                                      <m:sup/>
                                      <m:e>
                                        <m:f>
                                          <m:fPr>
                                            <m:ctrlP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zh-TW" altLang="en-US" sz="1800" i="1" dirty="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altLang="zh-TW" sz="18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altLang="zh-TW" sz="18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zh-TW" altLang="en-US" sz="1800" i="1" dirty="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den>
                                        </m:f>
                                        <m:f>
                                          <m:fPr>
                                            <m:ctrlP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zh-TW" altLang="en-US" sz="1800" i="1" dirty="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altLang="zh-TW" sz="18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altLang="zh-TW" sz="18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zh-TW" altLang="en-US" sz="1800" i="1" dirty="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en-US" altLang="zh-TW" sz="18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den>
                                        </m:f>
                                      </m:e>
                                    </m:nary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zh-TW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sSub>
                                      <m:sSubPr>
                                        <m:ctrlP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TW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zh-TW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sub>
                                  <m:sup/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sub>
                                      <m:sup/>
                                      <m:e>
                                        <m:f>
                                          <m:fPr>
                                            <m:ctrlP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zh-TW" altLang="en-US" sz="1800" i="1" dirty="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altLang="zh-TW" sz="18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altLang="zh-TW" sz="18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zh-TW" altLang="en-US" sz="1800" i="1" dirty="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den>
                                        </m:f>
                                        <m:f>
                                          <m:fPr>
                                            <m:ctrlP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zh-TW" altLang="en-US" sz="1800" i="1" dirty="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altLang="zh-TW" sz="18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altLang="zh-TW" sz="18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zh-TW" altLang="en-US" sz="1800" i="1" dirty="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den>
                                        </m:f>
                                      </m:e>
                                    </m:nary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zh-TW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sSub>
                                      <m:sSubPr>
                                        <m:ctrlP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TW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zh-TW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sub>
                                  <m:sup/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sub>
                                      <m:sup/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zh-TW" sz="18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>
                                                  <m:fPr>
                                                    <m:ctrlP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zh-TW" altLang="en-US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𝜕</m:t>
                                                    </m:r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𝑓</m:t>
                                                    </m:r>
                                                    <m:d>
                                                      <m:dPr>
                                                        <m:ctrlPr>
                                                          <a:rPr lang="en-US" altLang="zh-TW" sz="1800" i="1" dirty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en-US" altLang="zh-TW" sz="1800" i="1" dirty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num>
                                                  <m:den>
                                                    <m:r>
                                                      <a:rPr lang="zh-TW" altLang="en-US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𝜕</m:t>
                                                    </m:r>
                                                    <m:r>
                                                      <a:rPr lang="en-US" altLang="zh-TW" sz="1800" b="0" i="1" dirty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den>
                                                </m:f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pPr marL="700088" indent="-342900"/>
                <a:endParaRPr lang="en-US" altLang="zh-TW" sz="2000" dirty="0"/>
              </a:p>
              <a:p>
                <a:pPr marL="700088" indent="-342900"/>
                <a:r>
                  <a:rPr lang="en-US" altLang="zh-TW" sz="2000" dirty="0">
                    <a:solidFill>
                      <a:srgbClr val="FFC000"/>
                    </a:solidFill>
                  </a:rPr>
                  <a:t>The Harris matrix </a:t>
                </a:r>
                <a14:m>
                  <m:oMath xmlns:m="http://schemas.openxmlformats.org/officeDocument/2006/math">
                    <m:r>
                      <a:rPr lang="en-US" altLang="zh-TW" sz="2000" i="1" dirty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TW" sz="2000" dirty="0">
                    <a:solidFill>
                      <a:srgbClr val="FFC000"/>
                    </a:solidFill>
                  </a:rPr>
                  <a:t> is symmetric and positive semi-definite.</a:t>
                </a:r>
              </a:p>
              <a:p>
                <a:pPr marL="715963" lvl="1" indent="0">
                  <a:buNone/>
                </a:pPr>
                <a:endParaRPr lang="en-US" altLang="zh-TW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6077" b="-7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Detection of corners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sp>
        <p:nvSpPr>
          <p:cNvPr id="7" name="矩形 6"/>
          <p:cNvSpPr/>
          <p:nvPr/>
        </p:nvSpPr>
        <p:spPr>
          <a:xfrm>
            <a:off x="4159816" y="5982418"/>
            <a:ext cx="3962400" cy="26161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bg1"/>
                </a:solidFill>
              </a:rPr>
              <a:t>https://en.wikipedia.org/wiki/Positive-definite_matrix</a:t>
            </a:r>
          </a:p>
        </p:txBody>
      </p:sp>
    </p:spTree>
    <p:extLst>
      <p:ext uri="{BB962C8B-B14F-4D97-AF65-F5344CB8AC3E}">
        <p14:creationId xmlns:p14="http://schemas.microsoft.com/office/powerpoint/2010/main" val="1372292934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19351"/>
                <a:ext cx="8534400" cy="5135196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/>
                  <a:t>Harris corner detector</a:t>
                </a:r>
              </a:p>
              <a:p>
                <a:pPr marL="642938" indent="-285750">
                  <a:spcAft>
                    <a:spcPts val="0"/>
                  </a:spcAft>
                </a:pPr>
                <a:r>
                  <a:rPr lang="en-US" altLang="zh-TW" sz="1800" dirty="0">
                    <a:solidFill>
                      <a:srgbClr val="FFFF00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800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TW" sz="1800" b="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1800" b="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1800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800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TW" sz="1800" b="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1800" dirty="0">
                    <a:solidFill>
                      <a:srgbClr val="FFFF00"/>
                    </a:solidFill>
                  </a:rPr>
                  <a:t> be the eigenvalues of </a:t>
                </a:r>
                <a14:m>
                  <m:oMath xmlns:m="http://schemas.openxmlformats.org/officeDocument/2006/math">
                    <m:r>
                      <a:rPr lang="en-US" altLang="zh-TW" sz="1800" i="1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sz="1800" b="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TW" sz="1800" dirty="0">
                    <a:solidFill>
                      <a:srgbClr val="FFFF00"/>
                    </a:solidFill>
                  </a:rPr>
                  <a:t> </a:t>
                </a:r>
                <a:r>
                  <a:rPr lang="en-US" altLang="zh-TW" sz="1800" dirty="0"/>
                  <a:t>three distinct cases can occur:</a:t>
                </a:r>
              </a:p>
              <a:p>
                <a:pPr marL="1001713" lvl="1" indent="-285750">
                  <a:spcAft>
                    <a:spcPts val="0"/>
                  </a:spcAft>
                </a:pPr>
                <a:r>
                  <a:rPr lang="en-US" altLang="zh-TW" sz="1800" dirty="0">
                    <a:solidFill>
                      <a:srgbClr val="FFC000"/>
                    </a:solidFill>
                  </a:rPr>
                  <a:t>Both eigenvalues are small.</a:t>
                </a:r>
              </a:p>
              <a:p>
                <a:pPr marL="1360488" lvl="2" indent="-285750">
                  <a:spcAft>
                    <a:spcPts val="0"/>
                  </a:spcAft>
                </a:pPr>
                <a:r>
                  <a:rPr lang="en-US" altLang="zh-TW" sz="1800" dirty="0"/>
                  <a:t>Image </a:t>
                </a:r>
                <a14:m>
                  <m:oMath xmlns:m="http://schemas.openxmlformats.org/officeDocument/2006/math">
                    <m:r>
                      <a:rPr lang="en-US" altLang="zh-TW" sz="1800" b="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1800" dirty="0"/>
                  <a:t> is flat at the examined pixel.</a:t>
                </a:r>
              </a:p>
              <a:p>
                <a:pPr marL="1360488" lvl="2" indent="-285750">
                  <a:spcAft>
                    <a:spcPts val="0"/>
                  </a:spcAft>
                </a:pPr>
                <a:r>
                  <a:rPr lang="en-US" altLang="zh-TW" sz="1800" dirty="0"/>
                  <a:t>There is no edges or corners in this location.</a:t>
                </a:r>
              </a:p>
              <a:p>
                <a:pPr marL="1001713" lvl="1" indent="-285750">
                  <a:spcAft>
                    <a:spcPts val="0"/>
                  </a:spcAft>
                </a:pPr>
                <a:r>
                  <a:rPr lang="en-US" altLang="zh-TW" sz="1800" dirty="0">
                    <a:solidFill>
                      <a:srgbClr val="FFC000"/>
                    </a:solidFill>
                  </a:rPr>
                  <a:t>One eigenvalue is small and the second large.</a:t>
                </a:r>
              </a:p>
              <a:p>
                <a:pPr marL="1360488" lvl="2" indent="-285750">
                  <a:spcAft>
                    <a:spcPts val="0"/>
                  </a:spcAft>
                </a:pPr>
                <a:r>
                  <a:rPr lang="en-US" altLang="zh-TW" sz="1800" dirty="0"/>
                  <a:t>The local neighborhood is ridge(</a:t>
                </a:r>
                <a:r>
                  <a:rPr lang="zh-TW" altLang="en-US" sz="1400" dirty="0">
                    <a:effectLst/>
                  </a:rPr>
                  <a:t>山脊</a:t>
                </a:r>
                <a:r>
                  <a:rPr lang="en-US" altLang="zh-TW" sz="1800" dirty="0"/>
                  <a:t>)-shaped.</a:t>
                </a:r>
              </a:p>
              <a:p>
                <a:pPr marL="1360488" lvl="2" indent="-285750">
                  <a:spcAft>
                    <a:spcPts val="0"/>
                  </a:spcAft>
                </a:pPr>
                <a:r>
                  <a:rPr lang="en-US" altLang="zh-TW" sz="1800" dirty="0"/>
                  <a:t>Significant change of </a:t>
                </a:r>
                <a14:m>
                  <m:oMath xmlns:m="http://schemas.openxmlformats.org/officeDocument/2006/math">
                    <m:r>
                      <a:rPr lang="en-US" altLang="zh-TW" sz="18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1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800" dirty="0"/>
                  <a:t>occurs if a small movement is made perpendicularly to the ridge.</a:t>
                </a:r>
              </a:p>
              <a:p>
                <a:pPr marL="1001713" lvl="1" indent="-285750">
                  <a:spcAft>
                    <a:spcPts val="0"/>
                  </a:spcAft>
                </a:pPr>
                <a:r>
                  <a:rPr lang="en-US" altLang="zh-TW" sz="1800" dirty="0">
                    <a:solidFill>
                      <a:srgbClr val="FFC000"/>
                    </a:solidFill>
                  </a:rPr>
                  <a:t>Both eigenvalues are rather large.</a:t>
                </a:r>
              </a:p>
              <a:p>
                <a:pPr marL="1360488" lvl="2" indent="-285750">
                  <a:spcAft>
                    <a:spcPts val="0"/>
                  </a:spcAft>
                </a:pPr>
                <a:r>
                  <a:rPr lang="en-US" altLang="zh-TW" sz="1800" dirty="0"/>
                  <a:t>A small shift in any direction causes significant change of  </a:t>
                </a:r>
                <a14:m>
                  <m:oMath xmlns:m="http://schemas.openxmlformats.org/officeDocument/2006/math">
                    <m:r>
                      <a:rPr lang="en-US" altLang="zh-TW" sz="18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1800" dirty="0"/>
                  <a:t>.</a:t>
                </a:r>
              </a:p>
              <a:p>
                <a:pPr marL="1360488" lvl="2" indent="-285750">
                  <a:spcAft>
                    <a:spcPts val="0"/>
                  </a:spcAft>
                </a:pPr>
                <a:r>
                  <a:rPr lang="en-US" altLang="zh-TW" sz="1800" dirty="0">
                    <a:solidFill>
                      <a:srgbClr val="FFFF00"/>
                    </a:solidFill>
                  </a:rPr>
                  <a:t>A corner has been found.</a:t>
                </a: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19351"/>
                <a:ext cx="8534400" cy="5135196"/>
              </a:xfrm>
              <a:blipFill>
                <a:blip r:embed="rId3"/>
                <a:stretch>
                  <a:fillRect l="-2214" t="-47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Detection of corners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7" name="Picture 2" descr="C:\Documents and Settings\altit\Desktop\Sonka 4e Jpegs\93607_ch05\Figure 5.3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575856"/>
            <a:ext cx="7736870" cy="981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655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>
          <a:xfrm>
            <a:off x="447136" y="355044"/>
            <a:ext cx="8229600" cy="852704"/>
          </a:xfrm>
        </p:spPr>
        <p:txBody>
          <a:bodyPr/>
          <a:lstStyle/>
          <a:p>
            <a:r>
              <a:rPr lang="en-US" altLang="zh-TW" dirty="0">
                <a:solidFill>
                  <a:srgbClr val="0070C0"/>
                </a:solidFill>
                <a:ea typeface="新細明體" charset="-120"/>
              </a:rPr>
              <a:t>Eigenvalue and Eigenvector  </a:t>
            </a:r>
            <a:endParaRPr lang="zh-TW" altLang="en-US" dirty="0">
              <a:solidFill>
                <a:srgbClr val="0070C0"/>
              </a:solidFill>
              <a:ea typeface="新細明體" charset="-120"/>
            </a:endParaRPr>
          </a:p>
        </p:txBody>
      </p:sp>
      <p:sp>
        <p:nvSpPr>
          <p:cNvPr id="4321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229600" cy="5301208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/>
              <a:t>Given </a:t>
            </a:r>
            <a:r>
              <a:rPr lang="tr-TR" altLang="zh-TW" dirty="0"/>
              <a:t>a square matrix A, the eigenvalue </a:t>
            </a:r>
            <a:r>
              <a:rPr lang="en-US" altLang="zh-TW" dirty="0"/>
              <a:t>can be obtained by</a:t>
            </a:r>
            <a:r>
              <a:rPr lang="tr-TR" altLang="zh-TW" dirty="0"/>
              <a:t>                        </a:t>
            </a:r>
          </a:p>
          <a:p>
            <a:r>
              <a:rPr lang="en-US" altLang="zh-TW" sz="1800" dirty="0"/>
              <a:t>For example</a:t>
            </a:r>
          </a:p>
          <a:p>
            <a:pPr lvl="1"/>
            <a:r>
              <a:rPr lang="tr-TR" altLang="zh-TW" dirty="0"/>
              <a:t>The matrix      </a:t>
            </a:r>
            <a:r>
              <a:rPr lang="en-US" altLang="zh-TW" dirty="0">
                <a:ea typeface="新細明體" charset="-120"/>
              </a:rPr>
              <a:t>      </a:t>
            </a:r>
            <a:r>
              <a:rPr lang="tr-TR" altLang="zh-TW" dirty="0"/>
              <a:t>defines a linear transformation of the real plane. </a:t>
            </a:r>
            <a:endParaRPr lang="en-US" altLang="zh-TW" dirty="0"/>
          </a:p>
          <a:p>
            <a:pPr lvl="1"/>
            <a:r>
              <a:rPr lang="tr-TR" altLang="zh-TW" dirty="0"/>
              <a:t>The eigenvalues of </a:t>
            </a:r>
            <a:r>
              <a:rPr lang="en-US" altLang="zh-TW" dirty="0"/>
              <a:t>matrix A </a:t>
            </a:r>
            <a:r>
              <a:rPr lang="tr-TR" altLang="zh-TW" dirty="0"/>
              <a:t>are given by</a:t>
            </a:r>
            <a:endParaRPr lang="tr-TR" altLang="zh-TW" dirty="0">
              <a:solidFill>
                <a:srgbClr val="FF0000"/>
              </a:solidFill>
            </a:endParaRPr>
          </a:p>
          <a:p>
            <a:pPr lvl="1">
              <a:buFont typeface="Wingdings" pitchFamily="2" charset="2"/>
              <a:buNone/>
            </a:pPr>
            <a:endParaRPr lang="en-US" altLang="zh-TW" sz="1800" dirty="0">
              <a:ea typeface="新細明體" charset="-120"/>
            </a:endParaRPr>
          </a:p>
          <a:p>
            <a:pPr lvl="1">
              <a:buFont typeface="Wingdings" pitchFamily="2" charset="2"/>
              <a:buNone/>
            </a:pPr>
            <a:r>
              <a:rPr lang="tr-TR" altLang="zh-TW" sz="1800" dirty="0"/>
              <a:t>                                                    </a:t>
            </a:r>
          </a:p>
          <a:p>
            <a:pPr lvl="1"/>
            <a:r>
              <a:rPr lang="tr-TR" altLang="zh-TW" dirty="0"/>
              <a:t>The roots of this equation are λ = 1 and λ = 3. </a:t>
            </a:r>
            <a:endParaRPr lang="en-US" altLang="zh-TW" dirty="0">
              <a:ea typeface="新細明體" charset="-120"/>
            </a:endParaRPr>
          </a:p>
          <a:p>
            <a:pPr lvl="1"/>
            <a:r>
              <a:rPr lang="tr-TR" altLang="zh-TW" dirty="0"/>
              <a:t>Considering first the eigenvalue λ = 3, we have</a:t>
            </a:r>
          </a:p>
          <a:p>
            <a:pPr lvl="1">
              <a:buFont typeface="Wingdings" pitchFamily="2" charset="2"/>
              <a:buNone/>
            </a:pPr>
            <a:r>
              <a:rPr lang="tr-TR" altLang="zh-TW" sz="1800" dirty="0"/>
              <a:t>                          </a:t>
            </a:r>
          </a:p>
          <a:p>
            <a:pPr lvl="1"/>
            <a:r>
              <a:rPr lang="tr-TR" altLang="zh-TW" dirty="0"/>
              <a:t>After matrix-multiplication    </a:t>
            </a:r>
            <a:endParaRPr lang="en-US" altLang="zh-TW" dirty="0"/>
          </a:p>
          <a:p>
            <a:pPr>
              <a:buNone/>
            </a:pPr>
            <a:r>
              <a:rPr lang="tr-TR" altLang="zh-TW" sz="1800" dirty="0"/>
              <a:t>                                       </a:t>
            </a:r>
          </a:p>
          <a:p>
            <a:pPr lvl="2"/>
            <a:r>
              <a:rPr lang="tr-TR" altLang="zh-TW" sz="1600" dirty="0">
                <a:solidFill>
                  <a:schemeClr val="accent5">
                    <a:lumMod val="50000"/>
                  </a:schemeClr>
                </a:solidFill>
              </a:rPr>
              <a:t>This matrix equation represents a system of two linear equations </a:t>
            </a:r>
            <a:endParaRPr lang="en-US" altLang="zh-TW" sz="1600" dirty="0">
              <a:solidFill>
                <a:schemeClr val="accent5">
                  <a:lumMod val="50000"/>
                </a:schemeClr>
              </a:solidFill>
            </a:endParaRPr>
          </a:p>
          <a:p>
            <a:pPr lvl="1">
              <a:buNone/>
            </a:pPr>
            <a:r>
              <a:rPr lang="en-US" altLang="zh-TW" sz="1800" dirty="0">
                <a:solidFill>
                  <a:schemeClr val="accent5">
                    <a:lumMod val="50000"/>
                  </a:schemeClr>
                </a:solidFill>
              </a:rPr>
              <a:t>           </a:t>
            </a:r>
            <a:r>
              <a:rPr lang="tr-TR" altLang="zh-TW" sz="1800" dirty="0">
                <a:solidFill>
                  <a:srgbClr val="0070C0"/>
                </a:solidFill>
              </a:rPr>
              <a:t>2</a:t>
            </a:r>
            <a:r>
              <a:rPr lang="tr-TR" altLang="zh-TW" sz="1800" i="1" dirty="0">
                <a:solidFill>
                  <a:srgbClr val="0070C0"/>
                </a:solidFill>
              </a:rPr>
              <a:t>x</a:t>
            </a:r>
            <a:r>
              <a:rPr lang="tr-TR" altLang="zh-TW" sz="1800" dirty="0">
                <a:solidFill>
                  <a:srgbClr val="0070C0"/>
                </a:solidFill>
              </a:rPr>
              <a:t> + </a:t>
            </a:r>
            <a:r>
              <a:rPr lang="tr-TR" altLang="zh-TW" sz="1800" i="1" dirty="0">
                <a:solidFill>
                  <a:srgbClr val="0070C0"/>
                </a:solidFill>
              </a:rPr>
              <a:t>y</a:t>
            </a:r>
            <a:r>
              <a:rPr lang="tr-TR" altLang="zh-TW" sz="1800" dirty="0">
                <a:solidFill>
                  <a:srgbClr val="0070C0"/>
                </a:solidFill>
              </a:rPr>
              <a:t> = 3</a:t>
            </a:r>
            <a:r>
              <a:rPr lang="tr-TR" altLang="zh-TW" sz="1800" i="1" dirty="0">
                <a:solidFill>
                  <a:srgbClr val="0070C0"/>
                </a:solidFill>
              </a:rPr>
              <a:t>x</a:t>
            </a:r>
            <a:r>
              <a:rPr lang="tr-TR" altLang="zh-TW" sz="1800" dirty="0">
                <a:solidFill>
                  <a:srgbClr val="0070C0"/>
                </a:solidFill>
              </a:rPr>
              <a:t> </a:t>
            </a:r>
            <a:r>
              <a:rPr lang="tr-TR" altLang="zh-TW" sz="1800" dirty="0">
                <a:solidFill>
                  <a:schemeClr val="accent5">
                    <a:lumMod val="50000"/>
                  </a:schemeClr>
                </a:solidFill>
              </a:rPr>
              <a:t>and </a:t>
            </a:r>
            <a:r>
              <a:rPr lang="tr-TR" altLang="zh-TW" sz="1800" i="1" dirty="0">
                <a:solidFill>
                  <a:srgbClr val="0070C0"/>
                </a:solidFill>
              </a:rPr>
              <a:t>x</a:t>
            </a:r>
            <a:r>
              <a:rPr lang="tr-TR" altLang="zh-TW" sz="1800" dirty="0">
                <a:solidFill>
                  <a:srgbClr val="0070C0"/>
                </a:solidFill>
              </a:rPr>
              <a:t> + 2</a:t>
            </a:r>
            <a:r>
              <a:rPr lang="tr-TR" altLang="zh-TW" sz="1800" i="1" dirty="0">
                <a:solidFill>
                  <a:srgbClr val="0070C0"/>
                </a:solidFill>
              </a:rPr>
              <a:t>y</a:t>
            </a:r>
            <a:r>
              <a:rPr lang="tr-TR" altLang="zh-TW" sz="1800" dirty="0">
                <a:solidFill>
                  <a:srgbClr val="0070C0"/>
                </a:solidFill>
              </a:rPr>
              <a:t> = 3</a:t>
            </a:r>
            <a:r>
              <a:rPr lang="tr-TR" altLang="zh-TW" sz="1800" i="1" dirty="0">
                <a:solidFill>
                  <a:srgbClr val="0070C0"/>
                </a:solidFill>
              </a:rPr>
              <a:t>y</a:t>
            </a:r>
            <a:r>
              <a:rPr lang="tr-TR" altLang="zh-TW" sz="1800" dirty="0">
                <a:solidFill>
                  <a:schemeClr val="accent5">
                    <a:lumMod val="50000"/>
                  </a:schemeClr>
                </a:solidFill>
              </a:rPr>
              <a:t>. </a:t>
            </a:r>
            <a:endParaRPr lang="en-US" altLang="zh-TW" sz="1800" dirty="0">
              <a:solidFill>
                <a:schemeClr val="accent5">
                  <a:lumMod val="50000"/>
                </a:schemeClr>
              </a:solidFill>
              <a:ea typeface="新細明體" charset="-120"/>
            </a:endParaRPr>
          </a:p>
          <a:p>
            <a:pPr lvl="2"/>
            <a:r>
              <a:rPr lang="tr-TR" altLang="zh-TW" sz="1600" dirty="0">
                <a:solidFill>
                  <a:schemeClr val="accent5">
                    <a:lumMod val="50000"/>
                  </a:schemeClr>
                </a:solidFill>
              </a:rPr>
              <a:t>Both the equations reduce to the single linear equation </a:t>
            </a:r>
            <a:r>
              <a:rPr lang="tr-TR" altLang="zh-TW" sz="1600" i="1" dirty="0">
                <a:solidFill>
                  <a:srgbClr val="0070C0"/>
                </a:solidFill>
              </a:rPr>
              <a:t>x</a:t>
            </a:r>
            <a:r>
              <a:rPr lang="tr-TR" altLang="zh-TW" sz="1600" dirty="0">
                <a:solidFill>
                  <a:srgbClr val="0070C0"/>
                </a:solidFill>
              </a:rPr>
              <a:t> = </a:t>
            </a:r>
            <a:r>
              <a:rPr lang="tr-TR" altLang="zh-TW" sz="1600" i="1" dirty="0">
                <a:solidFill>
                  <a:srgbClr val="0070C0"/>
                </a:solidFill>
              </a:rPr>
              <a:t>y</a:t>
            </a:r>
            <a:r>
              <a:rPr lang="tr-TR" altLang="zh-TW" sz="1600" dirty="0">
                <a:solidFill>
                  <a:schemeClr val="accent5">
                    <a:lumMod val="50000"/>
                  </a:schemeClr>
                </a:solidFill>
              </a:rPr>
              <a:t>. </a:t>
            </a:r>
            <a:endParaRPr lang="en-US" altLang="zh-TW" sz="1600" dirty="0">
              <a:solidFill>
                <a:schemeClr val="accent5">
                  <a:lumMod val="50000"/>
                </a:schemeClr>
              </a:solidFill>
              <a:ea typeface="新細明體" charset="-120"/>
            </a:endParaRPr>
          </a:p>
          <a:p>
            <a:pPr lvl="2"/>
            <a:r>
              <a:rPr lang="tr-TR" altLang="zh-TW" sz="1600" dirty="0">
                <a:solidFill>
                  <a:schemeClr val="accent5">
                    <a:lumMod val="50000"/>
                  </a:schemeClr>
                </a:solidFill>
              </a:rPr>
              <a:t>To find an eigenvector, we are free to choose any value for </a:t>
            </a:r>
            <a:r>
              <a:rPr lang="tr-TR" altLang="zh-TW" sz="1600" i="1" dirty="0">
                <a:solidFill>
                  <a:schemeClr val="accent5">
                    <a:lumMod val="50000"/>
                  </a:schemeClr>
                </a:solidFill>
              </a:rPr>
              <a:t>x</a:t>
            </a:r>
            <a:r>
              <a:rPr lang="tr-TR" altLang="zh-TW" sz="16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endParaRPr lang="en-US" altLang="zh-TW" sz="1600" dirty="0">
              <a:solidFill>
                <a:schemeClr val="accent5">
                  <a:lumMod val="50000"/>
                </a:schemeClr>
              </a:solidFill>
            </a:endParaRPr>
          </a:p>
          <a:p>
            <a:pPr marL="914400" lvl="2" indent="0">
              <a:buNone/>
            </a:pPr>
            <a:r>
              <a:rPr lang="en-US" altLang="zh-TW" sz="1600" dirty="0">
                <a:solidFill>
                  <a:schemeClr val="accent5">
                    <a:lumMod val="50000"/>
                  </a:schemeClr>
                </a:solidFill>
              </a:rPr>
              <a:t>     </a:t>
            </a:r>
            <a:r>
              <a:rPr lang="tr-TR" altLang="zh-TW" sz="1600" dirty="0">
                <a:solidFill>
                  <a:schemeClr val="accent5">
                    <a:lumMod val="50000"/>
                  </a:schemeClr>
                </a:solidFill>
              </a:rPr>
              <a:t>so by picking </a:t>
            </a:r>
            <a:r>
              <a:rPr lang="tr-TR" altLang="zh-TW" sz="1600" i="1" dirty="0">
                <a:solidFill>
                  <a:schemeClr val="accent5">
                    <a:lumMod val="50000"/>
                  </a:schemeClr>
                </a:solidFill>
              </a:rPr>
              <a:t>x</a:t>
            </a:r>
            <a:r>
              <a:rPr lang="tr-TR" altLang="zh-TW" sz="1600" dirty="0">
                <a:solidFill>
                  <a:schemeClr val="accent5">
                    <a:lumMod val="50000"/>
                  </a:schemeClr>
                </a:solidFill>
              </a:rPr>
              <a:t>=1 and setting </a:t>
            </a:r>
            <a:r>
              <a:rPr lang="tr-TR" altLang="zh-TW" sz="1600" i="1" dirty="0">
                <a:solidFill>
                  <a:schemeClr val="accent5">
                    <a:lumMod val="50000"/>
                  </a:schemeClr>
                </a:solidFill>
              </a:rPr>
              <a:t>y</a:t>
            </a:r>
            <a:r>
              <a:rPr lang="tr-TR" altLang="zh-TW" sz="1600" dirty="0">
                <a:solidFill>
                  <a:schemeClr val="accent5">
                    <a:lumMod val="50000"/>
                  </a:schemeClr>
                </a:solidFill>
              </a:rPr>
              <a:t>=</a:t>
            </a:r>
            <a:r>
              <a:rPr lang="tr-TR" altLang="zh-TW" sz="1600" i="1" dirty="0">
                <a:solidFill>
                  <a:schemeClr val="accent5">
                    <a:lumMod val="50000"/>
                  </a:schemeClr>
                </a:solidFill>
              </a:rPr>
              <a:t>x</a:t>
            </a:r>
            <a:r>
              <a:rPr lang="tr-TR" altLang="zh-TW" sz="1600" dirty="0">
                <a:solidFill>
                  <a:schemeClr val="accent5">
                    <a:lumMod val="50000"/>
                  </a:schemeClr>
                </a:solidFill>
              </a:rPr>
              <a:t>, we find the eigenvector to </a:t>
            </a:r>
            <a:r>
              <a:rPr lang="en-US" altLang="zh-TW" sz="1600" dirty="0">
                <a:solidFill>
                  <a:schemeClr val="accent5">
                    <a:lumMod val="50000"/>
                  </a:schemeClr>
                </a:solidFill>
                <a:ea typeface="新細明體" charset="-120"/>
              </a:rPr>
              <a:t>b</a:t>
            </a:r>
            <a:r>
              <a:rPr lang="tr-TR" altLang="zh-TW" sz="1600" dirty="0">
                <a:solidFill>
                  <a:schemeClr val="accent5">
                    <a:lumMod val="50000"/>
                  </a:schemeClr>
                </a:solidFill>
              </a:rPr>
              <a:t>e        </a:t>
            </a:r>
          </a:p>
          <a:p>
            <a:endParaRPr lang="zh-TW" altLang="en-US" sz="2000" dirty="0">
              <a:solidFill>
                <a:schemeClr val="accent5">
                  <a:lumMod val="50000"/>
                </a:schemeClr>
              </a:solidFill>
              <a:ea typeface="新細明體" charset="-120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6444676" y="5779970"/>
            <a:ext cx="512638" cy="365125"/>
          </a:xfrm>
        </p:spPr>
        <p:txBody>
          <a:bodyPr/>
          <a:lstStyle/>
          <a:p>
            <a:fld id="{BF9E140C-EF74-476D-A834-A2740ADD7A18}" type="slidenum">
              <a:rPr lang="tr-TR" smtClean="0"/>
              <a:pPr/>
              <a:t>29</a:t>
            </a:fld>
            <a:endParaRPr lang="tr-TR"/>
          </a:p>
        </p:txBody>
      </p:sp>
      <p:pic>
        <p:nvPicPr>
          <p:cNvPr id="432137" name="Picture 9" descr="\begin{bmatrix} 2  &amp; 1\\1 &amp; 2 \end{bmatrix}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1815311"/>
            <a:ext cx="466725" cy="466725"/>
          </a:xfrm>
          <a:prstGeom prst="rect">
            <a:avLst/>
          </a:prstGeom>
          <a:noFill/>
        </p:spPr>
      </p:pic>
      <p:pic>
        <p:nvPicPr>
          <p:cNvPr id="432138" name="Picture 10" descr="\det\begin{bmatrix} 2-\lambda  &amp; 1\\1 &amp; 2-\lambda \end{bmatrix} = (2-\lambda)^2 - 1 = 0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2638399"/>
            <a:ext cx="3124200" cy="457200"/>
          </a:xfrm>
          <a:prstGeom prst="rect">
            <a:avLst/>
          </a:prstGeom>
          <a:noFill/>
        </p:spPr>
      </p:pic>
      <p:pic>
        <p:nvPicPr>
          <p:cNvPr id="432139" name="Picture 11" descr="\begin{bmatrix} 2  &amp; 1\\1 &amp; 2 \end{bmatrix}\begin{bmatrix}x\\y\end{bmatrix} = 3 \begin{bmatrix}x\\y\end{bmatrix}.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52364" y="3502098"/>
            <a:ext cx="1504950" cy="466725"/>
          </a:xfrm>
          <a:prstGeom prst="rect">
            <a:avLst/>
          </a:prstGeom>
          <a:noFill/>
        </p:spPr>
      </p:pic>
      <p:pic>
        <p:nvPicPr>
          <p:cNvPr id="432140" name="Picture 12" descr="\begin{bmatrix} 2x+y  \\x+2y \end{bmatrix} = 3 \begin{bmatrix}x\\y\end{bmatrix}.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0" y="4149734"/>
            <a:ext cx="1371600" cy="457200"/>
          </a:xfrm>
          <a:prstGeom prst="rect">
            <a:avLst/>
          </a:prstGeom>
          <a:noFill/>
        </p:spPr>
      </p:pic>
      <p:pic>
        <p:nvPicPr>
          <p:cNvPr id="432141" name="Picture 13" descr="\begin{bmatrix}1\\1\end{bmatrix}.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04147" y="5962532"/>
            <a:ext cx="295275" cy="466725"/>
          </a:xfrm>
          <a:prstGeom prst="rect">
            <a:avLst/>
          </a:prstGeom>
          <a:noFill/>
        </p:spPr>
      </p:pic>
      <p:pic>
        <p:nvPicPr>
          <p:cNvPr id="10" name="Picture 8" descr="\det(A - \lambda I) = \mathbf{0}.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13622" y="1333492"/>
            <a:ext cx="1371600" cy="2000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15891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FF00"/>
                </a:solidFill>
              </a:rPr>
              <a:t>Image filtering (Chapter 3)</a:t>
            </a:r>
          </a:p>
          <a:p>
            <a:pPr lvl="1"/>
            <a:r>
              <a:rPr lang="en-US" altLang="zh-TW" sz="1800" dirty="0"/>
              <a:t>An application of a linear integral transform in image processing</a:t>
            </a:r>
          </a:p>
          <a:p>
            <a:pPr lvl="1"/>
            <a:r>
              <a:rPr lang="en-US" altLang="zh-TW" sz="1800" dirty="0"/>
              <a:t>Filtering can be performed in either </a:t>
            </a:r>
            <a:r>
              <a:rPr lang="en-US" altLang="zh-TW" sz="1800" dirty="0">
                <a:solidFill>
                  <a:srgbClr val="FFFF00"/>
                </a:solidFill>
              </a:rPr>
              <a:t>spatial </a:t>
            </a:r>
            <a:r>
              <a:rPr lang="en-US" altLang="zh-TW" sz="1800" dirty="0"/>
              <a:t>or </a:t>
            </a:r>
            <a:r>
              <a:rPr lang="en-US" altLang="zh-TW" sz="1800" dirty="0">
                <a:solidFill>
                  <a:srgbClr val="FFFF00"/>
                </a:solidFill>
              </a:rPr>
              <a:t>frequency</a:t>
            </a:r>
            <a:r>
              <a:rPr lang="en-US" altLang="zh-TW" sz="1800" dirty="0"/>
              <a:t> domains.</a:t>
            </a:r>
          </a:p>
          <a:p>
            <a:pPr lvl="1"/>
            <a:r>
              <a:rPr lang="en-US" altLang="zh-TW" sz="1800" dirty="0"/>
              <a:t>There is one-to-one mapping between the spatial and frequency domains.</a:t>
            </a:r>
          </a:p>
          <a:p>
            <a:pPr lvl="1"/>
            <a:r>
              <a:rPr lang="en-US" altLang="zh-TW" sz="1800" dirty="0"/>
              <a:t>For linear operations, these two ways should provide equivalent results.</a:t>
            </a:r>
            <a:endParaRPr lang="zh-TW" altLang="en-US" sz="1800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Introduction to linear integral transforms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732" y="3758184"/>
            <a:ext cx="7016935" cy="237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89531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19351"/>
                <a:ext cx="8534400" cy="5135196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/>
                  <a:t>Harris corner detector</a:t>
                </a:r>
              </a:p>
              <a:p>
                <a:pPr marL="642938" indent="-285750"/>
                <a:r>
                  <a:rPr lang="en-US" altLang="zh-TW" sz="2000" dirty="0"/>
                  <a:t>Harris suggested that </a:t>
                </a:r>
                <a:r>
                  <a:rPr lang="en-US" altLang="zh-TW" sz="2000" dirty="0">
                    <a:solidFill>
                      <a:srgbClr val="FFC000"/>
                    </a:solidFill>
                  </a:rPr>
                  <a:t>exact eigenvalue </a:t>
                </a:r>
                <a:r>
                  <a:rPr lang="en-US" altLang="zh-TW" sz="2000" dirty="0"/>
                  <a:t>computation can be </a:t>
                </a:r>
                <a:r>
                  <a:rPr lang="en-US" altLang="zh-TW" sz="2000" dirty="0">
                    <a:solidFill>
                      <a:srgbClr val="FFFF00"/>
                    </a:solidFill>
                  </a:rPr>
                  <a:t>avoided</a:t>
                </a:r>
                <a:r>
                  <a:rPr lang="en-US" altLang="zh-TW" sz="2000" dirty="0"/>
                  <a:t> by calculating </a:t>
                </a:r>
                <a:r>
                  <a:rPr lang="en-US" altLang="zh-TW" sz="2000" dirty="0">
                    <a:solidFill>
                      <a:srgbClr val="FFC000"/>
                    </a:solidFill>
                  </a:rPr>
                  <a:t>the response function</a:t>
                </a:r>
                <a:r>
                  <a:rPr lang="en-US" altLang="zh-TW" sz="2000" dirty="0"/>
                  <a:t>. </a:t>
                </a:r>
              </a:p>
              <a:p>
                <a:pPr marL="357188" indent="0">
                  <a:buNone/>
                </a:pPr>
                <a:r>
                  <a:rPr lang="en-US" altLang="zh-TW" b="0" dirty="0"/>
                  <a:t>            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b="0" i="0" dirty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b="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sSup>
                      <m:sSup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 b="0" i="0" dirty="0" smtClean="0">
                            <a:latin typeface="Cambria Math" panose="02040503050406030204" pitchFamily="18" charset="0"/>
                          </a:rPr>
                          <m:t>trace</m:t>
                        </m:r>
                      </m:e>
                      <m:sup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300" dirty="0"/>
              </a:p>
              <a:p>
                <a:pPr marL="357188" indent="0">
                  <a:buNone/>
                </a:pPr>
                <a:r>
                  <a:rPr lang="en-US" altLang="zh-TW" sz="2000" dirty="0"/>
                  <a:t>      (1) If </a:t>
                </a:r>
                <a14:m>
                  <m:oMath xmlns:m="http://schemas.openxmlformats.org/officeDocument/2006/math">
                    <m:r>
                      <a:rPr lang="en-US" altLang="zh-TW" sz="20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sz="2000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2000" dirty="0"/>
                  <a:t>  then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00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000" dirty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altLang="zh-TW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  <m:r>
                      <a:rPr lang="en-US" altLang="zh-TW" sz="200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b="0" i="1" dirty="0" smtClean="0">
                        <a:latin typeface="Cambria Math" panose="02040503050406030204" pitchFamily="18" charset="0"/>
                      </a:rPr>
                      <m:t>𝑎𝑑</m:t>
                    </m:r>
                    <m:r>
                      <a:rPr lang="en-US" altLang="zh-TW" sz="20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2000" b="0" i="1" dirty="0" smtClean="0">
                        <a:latin typeface="Cambria Math" panose="02040503050406030204" pitchFamily="18" charset="0"/>
                      </a:rPr>
                      <m:t>𝑏𝑐</m:t>
                    </m:r>
                  </m:oMath>
                </a14:m>
                <a:r>
                  <a:rPr lang="en-US" altLang="zh-TW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b="0" i="0" dirty="0" smtClean="0">
                        <a:latin typeface="Cambria Math" panose="02040503050406030204" pitchFamily="18" charset="0"/>
                      </a:rPr>
                      <m:t>trace</m:t>
                    </m:r>
                    <m:d>
                      <m:dPr>
                        <m:ctrlPr>
                          <a:rPr lang="en-US" altLang="zh-TW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TW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000" b="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TW" sz="2000" dirty="0"/>
                  <a:t>.</a:t>
                </a:r>
              </a:p>
              <a:p>
                <a:pPr marL="357188" indent="0">
                  <a:buNone/>
                </a:pPr>
                <a:r>
                  <a:rPr lang="zh-TW" altLang="en-US" sz="2000" dirty="0"/>
                  <a:t>      </a:t>
                </a:r>
                <a:r>
                  <a:rPr lang="en-US" altLang="zh-TW" sz="2000" dirty="0"/>
                  <a:t>(2)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Moreover, </a:t>
                </a:r>
                <a14:m>
                  <m:oMath xmlns:m="http://schemas.openxmlformats.org/officeDocument/2006/math">
                    <m:r>
                      <a:rPr lang="zh-TW" altLang="en-US" sz="200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altLang="zh-TW" sz="2000" dirty="0">
                    <a:solidFill>
                      <a:srgbClr val="FFC000"/>
                    </a:solidFill>
                  </a:rPr>
                  <a:t> </a:t>
                </a:r>
                <a:r>
                  <a:rPr lang="en-US" altLang="zh-TW" sz="2000" dirty="0"/>
                  <a:t>is a parameter, values from </a:t>
                </a:r>
                <a:r>
                  <a:rPr lang="en-US" altLang="zh-TW" sz="2000" dirty="0">
                    <a:solidFill>
                      <a:srgbClr val="FFC000"/>
                    </a:solidFill>
                  </a:rPr>
                  <a:t>0.04 to 0.15</a:t>
                </a:r>
                <a:r>
                  <a:rPr lang="en-US" altLang="zh-TW" sz="2000" dirty="0"/>
                  <a:t>.</a:t>
                </a: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19351"/>
                <a:ext cx="8534400" cy="5135196"/>
              </a:xfrm>
              <a:blipFill>
                <a:blip r:embed="rId3"/>
                <a:stretch>
                  <a:fillRect l="-2214" t="-47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Detection of corners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</p:spTree>
    <p:extLst>
      <p:ext uri="{BB962C8B-B14F-4D97-AF65-F5344CB8AC3E}">
        <p14:creationId xmlns:p14="http://schemas.microsoft.com/office/powerpoint/2010/main" val="2790348135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Examples of </a:t>
            </a:r>
            <a:r>
              <a:rPr lang="en-US" altLang="zh-TW" dirty="0">
                <a:solidFill>
                  <a:srgbClr val="FFFF00"/>
                </a:solidFill>
              </a:rPr>
              <a:t>Harris corner detector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Detection of corners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9" name="Picture 2" descr="C:\Documents and Settings\altit\Desktop\Sonka 4e Jpegs\93607_ch05\Figure 5.3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408" y="2309220"/>
            <a:ext cx="6472963" cy="372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7251389"/>
              </p:ext>
            </p:extLst>
          </p:nvPr>
        </p:nvGraphicFramePr>
        <p:xfrm>
          <a:off x="1905000" y="2309220"/>
          <a:ext cx="4974509" cy="338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0" name="PhotoImpact" r:id="rId4" imgW="5619600" imgH="3828960" progId="PI3.Image">
                  <p:embed/>
                </p:oleObj>
              </mc:Choice>
              <mc:Fallback>
                <p:oleObj name="PhotoImpact" r:id="rId4" imgW="5619600" imgH="382896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05000" y="2309220"/>
                        <a:ext cx="4974509" cy="338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Harris corner detector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5"/>
              <p:cNvSpPr txBox="1">
                <a:spLocks/>
              </p:cNvSpPr>
              <p:nvPr/>
            </p:nvSpPr>
            <p:spPr>
              <a:xfrm>
                <a:off x="304800" y="2057400"/>
                <a:ext cx="8534400" cy="3901478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vert="horz" lIns="91440" tIns="45720" rIns="91440" bIns="45720" rtlCol="0" anchor="t" anchorCtr="0">
                <a:normAutofit/>
              </a:bodyPr>
              <a:lstStyle>
                <a:lvl1pPr marL="265113" indent="-265113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623888" indent="-258763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982663" indent="-206375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255713" indent="-158750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520825" indent="-149225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192024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19456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46888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TW" sz="2000" dirty="0">
                    <a:solidFill>
                      <a:srgbClr val="7030A0"/>
                    </a:solidFill>
                    <a:effectLst/>
                  </a:rPr>
                  <a:t>Algorithm 5.5 Harris corner detector</a:t>
                </a:r>
              </a:p>
              <a:p>
                <a:pPr marL="0" indent="0">
                  <a:buNone/>
                </a:pP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1. Filter the image with a Gaussian.</a:t>
                </a:r>
              </a:p>
              <a:p>
                <a:pPr marL="266700" indent="-266700">
                  <a:buNone/>
                </a:pP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2. Estimate intensity gradient in two perpendicular directions for each pixel,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800" i="1" dirty="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sz="1800" i="1" dirty="0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800" b="0" i="1" dirty="0" smtClean="0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800" i="1" dirty="0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800" b="0" i="1" dirty="0" smtClean="0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zh-TW" altLang="en-US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sz="1800" i="1" dirty="0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800" i="1" dirty="0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800" i="1" dirty="0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800" i="1" dirty="0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zh-TW" altLang="en-US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1800" b="0" i="1" dirty="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.  This is performed by twice using a 1D convolution with the kernel approximating the derivative. </a:t>
                </a:r>
              </a:p>
              <a:p>
                <a:pPr marL="266700" indent="-266700">
                  <a:buNone/>
                </a:pP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3. For each pixel and a given neighborhood window:</a:t>
                </a:r>
              </a:p>
              <a:p>
                <a:pPr lvl="1"/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Calculate the local structure matrix </a:t>
                </a:r>
                <a14:m>
                  <m:oMath xmlns:m="http://schemas.openxmlformats.org/officeDocument/2006/math">
                    <m:r>
                      <a:rPr lang="en-US" altLang="zh-TW" sz="1800" b="0" i="1" dirty="0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.</a:t>
                </a:r>
              </a:p>
              <a:p>
                <a:pPr lvl="1"/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Evaluate the response function </a:t>
                </a:r>
                <a14:m>
                  <m:oMath xmlns:m="http://schemas.openxmlformats.org/officeDocument/2006/math">
                    <m:r>
                      <a:rPr lang="en-US" altLang="zh-TW" sz="1800" b="0" i="1" dirty="0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TW" sz="1800" b="0" i="0" dirty="0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1800" i="1" dirty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sz="1800" b="0" i="1" dirty="0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. </a:t>
                </a:r>
              </a:p>
              <a:p>
                <a:pPr marL="266700" indent="-266700">
                  <a:buNone/>
                </a:pP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4. Choose the best candidates for corners by selecting a threshold on the response function and perform non-maximal suppression. </a:t>
                </a:r>
                <a:endParaRPr lang="en-US" altLang="zh-TW" sz="1800" i="1" dirty="0">
                  <a:solidFill>
                    <a:srgbClr val="7030A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內容版面配置區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2057400"/>
                <a:ext cx="8534400" cy="3901478"/>
              </a:xfrm>
              <a:prstGeom prst="rect">
                <a:avLst/>
              </a:prstGeom>
              <a:blipFill>
                <a:blip r:embed="rId2"/>
                <a:stretch>
                  <a:fillRect l="-714" t="-938" b="-1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/>
              <a:t>Pre-processing methods that aim to suppress degradation using </a:t>
            </a:r>
            <a:r>
              <a:rPr lang="en-US" altLang="zh-TW" sz="2000" dirty="0">
                <a:solidFill>
                  <a:srgbClr val="FFC000"/>
                </a:solidFill>
              </a:rPr>
              <a:t>knowledge</a:t>
            </a:r>
            <a:r>
              <a:rPr lang="en-US" altLang="zh-TW" sz="2000" dirty="0"/>
              <a:t> about its nature are called </a:t>
            </a:r>
            <a:r>
              <a:rPr lang="en-US" altLang="zh-TW" sz="2000" dirty="0">
                <a:solidFill>
                  <a:srgbClr val="FFFF00"/>
                </a:solidFill>
              </a:rPr>
              <a:t>image restoration</a:t>
            </a:r>
            <a:r>
              <a:rPr lang="en-US" altLang="zh-TW" sz="2000" dirty="0"/>
              <a:t>. (</a:t>
            </a:r>
            <a:r>
              <a:rPr lang="zh-TW" altLang="en-US" sz="1800" dirty="0">
                <a:effectLst/>
              </a:rPr>
              <a:t>影像還原</a:t>
            </a:r>
            <a:r>
              <a:rPr lang="en-US" altLang="zh-TW" sz="1800" dirty="0">
                <a:effectLst/>
              </a:rPr>
              <a:t>;</a:t>
            </a:r>
            <a:r>
              <a:rPr lang="zh-TW" altLang="en-US" sz="1800" dirty="0">
                <a:effectLst/>
              </a:rPr>
              <a:t>影像復原</a:t>
            </a:r>
            <a:r>
              <a:rPr lang="en-US" altLang="zh-TW" sz="2000" dirty="0"/>
              <a:t>)</a:t>
            </a:r>
          </a:p>
          <a:p>
            <a:r>
              <a:rPr lang="en-US" altLang="zh-TW" sz="2000" dirty="0"/>
              <a:t>Most image restoration methods are based on </a:t>
            </a:r>
            <a:r>
              <a:rPr lang="en-US" altLang="zh-TW" sz="2000" dirty="0">
                <a:solidFill>
                  <a:srgbClr val="FFC000"/>
                </a:solidFill>
              </a:rPr>
              <a:t>convolution</a:t>
            </a:r>
            <a:r>
              <a:rPr lang="en-US" altLang="zh-TW" sz="2000" dirty="0"/>
              <a:t> applied globally to the whole image.</a:t>
            </a:r>
          </a:p>
          <a:p>
            <a:r>
              <a:rPr lang="en-US" altLang="zh-TW" sz="2000" dirty="0"/>
              <a:t>Image restoration techniques can be classified as deterministic or stochastic.</a:t>
            </a:r>
          </a:p>
          <a:p>
            <a:pPr lvl="1"/>
            <a:r>
              <a:rPr lang="en-US" altLang="zh-TW" sz="1800" dirty="0">
                <a:solidFill>
                  <a:srgbClr val="FFC000"/>
                </a:solidFill>
              </a:rPr>
              <a:t>Deterministic (</a:t>
            </a:r>
            <a:r>
              <a:rPr lang="zh-TW" altLang="en-US" sz="1600" dirty="0">
                <a:solidFill>
                  <a:srgbClr val="FFC000"/>
                </a:solidFill>
              </a:rPr>
              <a:t>決定論的</a:t>
            </a:r>
            <a:r>
              <a:rPr lang="en-US" altLang="zh-TW" sz="1800" dirty="0">
                <a:solidFill>
                  <a:srgbClr val="FFC000"/>
                </a:solidFill>
              </a:rPr>
              <a:t>) methods </a:t>
            </a:r>
            <a:r>
              <a:rPr lang="en-US" altLang="zh-TW" sz="1800" dirty="0"/>
              <a:t>are applicable to images with little noise and a known degradation function.</a:t>
            </a:r>
          </a:p>
          <a:p>
            <a:pPr lvl="1"/>
            <a:r>
              <a:rPr lang="en-US" altLang="zh-TW" sz="1800" dirty="0">
                <a:solidFill>
                  <a:srgbClr val="FFC000"/>
                </a:solidFill>
              </a:rPr>
              <a:t>Stochastic (</a:t>
            </a:r>
            <a:r>
              <a:rPr lang="zh-TW" altLang="en-US" sz="1600" dirty="0">
                <a:solidFill>
                  <a:srgbClr val="FFC000"/>
                </a:solidFill>
              </a:rPr>
              <a:t>隨機的</a:t>
            </a:r>
            <a:r>
              <a:rPr lang="en-US" altLang="zh-TW" sz="1800" dirty="0">
                <a:solidFill>
                  <a:srgbClr val="FFC000"/>
                </a:solidFill>
              </a:rPr>
              <a:t>)</a:t>
            </a:r>
            <a:r>
              <a:rPr lang="en-US" altLang="zh-TW" dirty="0">
                <a:effectLst/>
              </a:rPr>
              <a:t> </a:t>
            </a:r>
            <a:r>
              <a:rPr lang="en-US" altLang="zh-TW" sz="1800" dirty="0">
                <a:solidFill>
                  <a:srgbClr val="FFC000"/>
                </a:solidFill>
              </a:rPr>
              <a:t>techniques </a:t>
            </a:r>
            <a:r>
              <a:rPr lang="en-US" altLang="zh-TW" sz="1800" dirty="0"/>
              <a:t>try to find the best restoration according to a particular statistical criterion, e.g., a least-square method.</a:t>
            </a:r>
            <a:endParaRPr lang="zh-TW" altLang="en-US" sz="1800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restoration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81000" y="1559394"/>
            <a:ext cx="8534400" cy="4612806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Three typical degradations with </a:t>
            </a:r>
            <a:r>
              <a:rPr lang="en-US" altLang="zh-TW" sz="2000" dirty="0">
                <a:solidFill>
                  <a:srgbClr val="FFC000"/>
                </a:solidFill>
              </a:rPr>
              <a:t>a simple function</a:t>
            </a:r>
          </a:p>
          <a:p>
            <a:pPr lvl="1"/>
            <a:r>
              <a:rPr lang="en-US" altLang="zh-TW" sz="1800" dirty="0">
                <a:solidFill>
                  <a:srgbClr val="92D050"/>
                </a:solidFill>
              </a:rPr>
              <a:t>Relative constant speed movement of the object with respect to the camera</a:t>
            </a:r>
          </a:p>
          <a:p>
            <a:pPr lvl="1"/>
            <a:r>
              <a:rPr lang="en-US" altLang="zh-TW" sz="1800" dirty="0">
                <a:solidFill>
                  <a:srgbClr val="92D050"/>
                </a:solidFill>
              </a:rPr>
              <a:t>Wrong lens focus</a:t>
            </a:r>
          </a:p>
          <a:p>
            <a:pPr lvl="1"/>
            <a:r>
              <a:rPr lang="en-US" altLang="zh-TW" sz="1800" dirty="0">
                <a:solidFill>
                  <a:srgbClr val="92D050"/>
                </a:solidFill>
              </a:rPr>
              <a:t>Atmospheric turbulence (</a:t>
            </a:r>
            <a:r>
              <a:rPr lang="zh-TW" altLang="en-US" sz="1600" dirty="0">
                <a:solidFill>
                  <a:srgbClr val="92D050"/>
                </a:solidFill>
                <a:effectLst/>
              </a:rPr>
              <a:t>大氣亂流</a:t>
            </a:r>
            <a:r>
              <a:rPr lang="en-US" altLang="zh-TW" sz="1800" dirty="0">
                <a:solidFill>
                  <a:srgbClr val="92D050"/>
                </a:solidFill>
                <a:effectLst/>
              </a:rPr>
              <a:t>)</a:t>
            </a:r>
          </a:p>
          <a:p>
            <a:r>
              <a:rPr lang="en-US" altLang="zh-TW" sz="2000" dirty="0"/>
              <a:t>In most practical cases, there is </a:t>
            </a:r>
            <a:r>
              <a:rPr lang="en-US" altLang="zh-TW" sz="2000" dirty="0">
                <a:solidFill>
                  <a:srgbClr val="FFC000"/>
                </a:solidFill>
              </a:rPr>
              <a:t>insufficient knowledge </a:t>
            </a:r>
            <a:r>
              <a:rPr lang="en-US" altLang="zh-TW" sz="2000" dirty="0"/>
              <a:t>about the degradation, and it must be estimated and modeled.</a:t>
            </a:r>
          </a:p>
          <a:p>
            <a:pPr lvl="1"/>
            <a:r>
              <a:rPr lang="en-US" altLang="zh-TW" sz="1800" dirty="0">
                <a:solidFill>
                  <a:srgbClr val="FFC000"/>
                </a:solidFill>
              </a:rPr>
              <a:t>A priori knowledge</a:t>
            </a:r>
            <a:r>
              <a:rPr lang="en-US" altLang="zh-TW" sz="1800" dirty="0"/>
              <a:t>: known in advance or obtained before restoration</a:t>
            </a:r>
          </a:p>
          <a:p>
            <a:pPr lvl="2"/>
            <a:r>
              <a:rPr lang="en-US" altLang="zh-TW" sz="1800" dirty="0"/>
              <a:t>For example, the parameters of a device (camera)</a:t>
            </a:r>
          </a:p>
          <a:p>
            <a:pPr lvl="1"/>
            <a:r>
              <a:rPr lang="en-US" altLang="zh-TW" sz="1800" dirty="0">
                <a:solidFill>
                  <a:srgbClr val="FFC000"/>
                </a:solidFill>
              </a:rPr>
              <a:t>A posteriori knowledge</a:t>
            </a:r>
            <a:r>
              <a:rPr lang="en-US" altLang="zh-TW" sz="1800" dirty="0"/>
              <a:t>: obtained by analyzing the degraded image</a:t>
            </a:r>
          </a:p>
          <a:p>
            <a:pPr lvl="2"/>
            <a:r>
              <a:rPr lang="en-US" altLang="zh-TW" sz="1800" dirty="0"/>
              <a:t>For example, the interest points in the image</a:t>
            </a: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restoration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</p:spTree>
    <p:extLst>
      <p:ext uri="{BB962C8B-B14F-4D97-AF65-F5344CB8AC3E}">
        <p14:creationId xmlns:p14="http://schemas.microsoft.com/office/powerpoint/2010/main" val="105088236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 example—Object moving</a:t>
            </a:r>
            <a:endParaRPr lang="zh-TW" altLang="en-US" dirty="0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7671092"/>
              </p:ext>
            </p:extLst>
          </p:nvPr>
        </p:nvGraphicFramePr>
        <p:xfrm>
          <a:off x="1447800" y="1515373"/>
          <a:ext cx="2477656" cy="185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27" name="PhotoImpact" r:id="rId3" imgW="5886360" imgH="4410000" progId="PI3.Image">
                  <p:embed/>
                </p:oleObj>
              </mc:Choice>
              <mc:Fallback>
                <p:oleObj name="PhotoImpact" r:id="rId3" imgW="5886360" imgH="441000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47800" y="1515373"/>
                        <a:ext cx="2477656" cy="1856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1764080"/>
              </p:ext>
            </p:extLst>
          </p:nvPr>
        </p:nvGraphicFramePr>
        <p:xfrm>
          <a:off x="4572000" y="1528313"/>
          <a:ext cx="2133600" cy="1854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28" name="PhotoImpact" r:id="rId5" imgW="5248080" imgH="4562280" progId="PI3.Image">
                  <p:embed/>
                </p:oleObj>
              </mc:Choice>
              <mc:Fallback>
                <p:oleObj name="PhotoImpact" r:id="rId5" imgW="5248080" imgH="456228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72000" y="1528313"/>
                        <a:ext cx="2133600" cy="1854799"/>
                      </a:xfrm>
                      <a:prstGeom prst="rect">
                        <a:avLst/>
                      </a:prstGeom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5642744"/>
              </p:ext>
            </p:extLst>
          </p:nvPr>
        </p:nvGraphicFramePr>
        <p:xfrm>
          <a:off x="457200" y="3534626"/>
          <a:ext cx="7841340" cy="2669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29" name="PhotoImpact" r:id="rId7" imgW="15973200" imgH="5838480" progId="PI3.Image">
                  <p:embed/>
                </p:oleObj>
              </mc:Choice>
              <mc:Fallback>
                <p:oleObj name="PhotoImpact" r:id="rId7" imgW="15973200" imgH="583848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7200" y="3534626"/>
                        <a:ext cx="7841340" cy="26693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948870" y="6317075"/>
            <a:ext cx="68580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400" dirty="0"/>
              <a:t>http://www.robots.ox.ac.uk/~az/lectures/ia/lect3.pdf</a:t>
            </a:r>
          </a:p>
        </p:txBody>
      </p:sp>
    </p:spTree>
    <p:extLst>
      <p:ext uri="{BB962C8B-B14F-4D97-AF65-F5344CB8AC3E}">
        <p14:creationId xmlns:p14="http://schemas.microsoft.com/office/powerpoint/2010/main" val="525458832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An example—Wrong lens focus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948870" y="6317075"/>
            <a:ext cx="68580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400" dirty="0"/>
              <a:t>http://www.robots.ox.ac.uk/~az/lectures/ia/lect3.pdf</a:t>
            </a:r>
          </a:p>
        </p:txBody>
      </p:sp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646998"/>
              </p:ext>
            </p:extLst>
          </p:nvPr>
        </p:nvGraphicFramePr>
        <p:xfrm>
          <a:off x="381000" y="2736979"/>
          <a:ext cx="8505101" cy="3399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1" name="PhotoImpact" r:id="rId3" imgW="15582600" imgH="6229080" progId="PI3.Image">
                  <p:embed/>
                </p:oleObj>
              </mc:Choice>
              <mc:Fallback>
                <p:oleObj name="PhotoImpact" r:id="rId3" imgW="15582600" imgH="622908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1000" y="2736979"/>
                        <a:ext cx="8505101" cy="33998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4074051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An example—Atmospheric turbulence</a:t>
            </a:r>
            <a:endParaRPr lang="zh-TW" altLang="en-US" dirty="0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7074726"/>
              </p:ext>
            </p:extLst>
          </p:nvPr>
        </p:nvGraphicFramePr>
        <p:xfrm>
          <a:off x="601332" y="1670781"/>
          <a:ext cx="7475867" cy="4266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75" name="PhotoImpact" r:id="rId3" imgW="9029520" imgH="5152680" progId="PI3.Image">
                  <p:embed/>
                </p:oleObj>
              </mc:Choice>
              <mc:Fallback>
                <p:oleObj name="PhotoImpact" r:id="rId3" imgW="9029520" imgH="515268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1332" y="1670781"/>
                        <a:ext cx="7475867" cy="42662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914400" y="6039459"/>
            <a:ext cx="687705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400" dirty="0"/>
              <a:t>https://www.udayton.edu/engineering/research/signal-and-image-processing-lab/research/index.php</a:t>
            </a:r>
          </a:p>
        </p:txBody>
      </p:sp>
    </p:spTree>
    <p:extLst>
      <p:ext uri="{BB962C8B-B14F-4D97-AF65-F5344CB8AC3E}">
        <p14:creationId xmlns:p14="http://schemas.microsoft.com/office/powerpoint/2010/main" val="28303213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/>
                  <a:t>A degraded image </a:t>
                </a:r>
                <a14:m>
                  <m:oMath xmlns:m="http://schemas.openxmlformats.org/officeDocument/2006/math">
                    <m:r>
                      <a:rPr lang="en-US" altLang="zh-TW" sz="2000" b="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zh-TW" sz="2000" dirty="0"/>
                  <a:t> can arise from the original image </a:t>
                </a:r>
                <a14:m>
                  <m:oMath xmlns:m="http://schemas.openxmlformats.org/officeDocument/2006/math">
                    <m:r>
                      <a:rPr lang="en-US" altLang="zh-TW" sz="2000" b="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2000" dirty="0"/>
                  <a:t>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nary>
                                <m:naryPr>
                                  <m:ctrlP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  <m:t>)∈</m:t>
                                  </m:r>
                                  <m:r>
                                    <a:rPr lang="zh-TW" alt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𝒪</m:t>
                                  </m:r>
                                </m:sub>
                                <m:sup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  <m:e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n-US" altLang="zh-TW" sz="1800" b="0" i="0" smtClean="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 sz="1800" b="0" i="0" smtClean="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nary>
                            </m:e>
                          </m:nary>
                        </m:e>
                      </m:d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1800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1800" dirty="0"/>
              </a:p>
              <a:p>
                <a:pPr marL="0" indent="0">
                  <a:buNone/>
                </a:pPr>
                <a:r>
                  <a:rPr lang="en-US" altLang="zh-TW" sz="1800" dirty="0"/>
                  <a:t>      where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TW" sz="1800" dirty="0"/>
                  <a:t> is some non-linear function and </a:t>
                </a:r>
                <a14:m>
                  <m:oMath xmlns:m="http://schemas.openxmlformats.org/officeDocument/2006/math">
                    <m:r>
                      <a:rPr lang="zh-TW" altLang="en-US" sz="1800" i="1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altLang="zh-TW" sz="1800" dirty="0"/>
                  <a:t> describes the noise.</a:t>
                </a:r>
              </a:p>
              <a:p>
                <a:pPr marL="647700" indent="-285750"/>
                <a:r>
                  <a:rPr lang="en-US" altLang="zh-TW" sz="1800" dirty="0"/>
                  <a:t>It can be simplified by </a:t>
                </a:r>
                <a:r>
                  <a:rPr lang="en-US" altLang="zh-TW" sz="1800" dirty="0">
                    <a:solidFill>
                      <a:srgbClr val="FFC000"/>
                    </a:solidFill>
                  </a:rPr>
                  <a:t>neglecting the non-linearity </a:t>
                </a:r>
                <a:r>
                  <a:rPr lang="en-US" altLang="zh-TW" sz="1800" dirty="0"/>
                  <a:t>and assuming that the function </a:t>
                </a:r>
                <a14:m>
                  <m:oMath xmlns:m="http://schemas.openxmlformats.org/officeDocument/2006/math">
                    <m:r>
                      <a:rPr lang="en-US" altLang="zh-TW" sz="1800" b="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TW" sz="1800" dirty="0">
                    <a:solidFill>
                      <a:srgbClr val="FFC000"/>
                    </a:solidFill>
                  </a:rPr>
                  <a:t> is invariant with respect to position </a:t>
                </a:r>
                <a:r>
                  <a:rPr lang="en-US" altLang="zh-TW" sz="1800" dirty="0"/>
                  <a:t>in the image.</a:t>
                </a:r>
              </a:p>
              <a:p>
                <a:pPr marL="3619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zh-TW" altLang="en-US" sz="1800" i="1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1800" dirty="0"/>
              </a:p>
              <a:p>
                <a:pPr marL="647700" indent="-285750"/>
                <a:r>
                  <a:rPr lang="en-US" altLang="zh-TW" sz="1800" dirty="0"/>
                  <a:t>If the noise is </a:t>
                </a:r>
                <a:r>
                  <a:rPr lang="en-US" altLang="zh-TW" sz="1800" dirty="0">
                    <a:solidFill>
                      <a:srgbClr val="FFC000"/>
                    </a:solidFill>
                  </a:rPr>
                  <a:t>not significant </a:t>
                </a:r>
                <a:r>
                  <a:rPr lang="en-US" altLang="zh-TW" sz="1800" dirty="0"/>
                  <a:t>in this equation, the restoration equates to inverse convolution.</a:t>
                </a:r>
              </a:p>
              <a:p>
                <a:pPr marL="647700" indent="-285750"/>
                <a:r>
                  <a:rPr lang="en-US" altLang="zh-TW" sz="1800" dirty="0"/>
                  <a:t>If noise is </a:t>
                </a:r>
                <a:r>
                  <a:rPr lang="en-US" altLang="zh-TW" sz="1800" dirty="0">
                    <a:solidFill>
                      <a:srgbClr val="FFC000"/>
                    </a:solidFill>
                  </a:rPr>
                  <a:t>not negligible</a:t>
                </a:r>
                <a:r>
                  <a:rPr lang="en-US" altLang="zh-TW" sz="1800" dirty="0"/>
                  <a:t>, then the inverse convolution is solved as an overdetermined system of linear equations.</a:t>
                </a: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 r="-12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restoration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</p:spTree>
    <p:extLst>
      <p:ext uri="{BB962C8B-B14F-4D97-AF65-F5344CB8AC3E}">
        <p14:creationId xmlns:p14="http://schemas.microsoft.com/office/powerpoint/2010/main" val="1250586413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>
                    <a:solidFill>
                      <a:srgbClr val="FFFF00"/>
                    </a:solidFill>
                  </a:rPr>
                  <a:t>Degradations that are easy to restore</a:t>
                </a:r>
              </a:p>
              <a:p>
                <a:pPr lvl="1"/>
                <a:r>
                  <a:rPr lang="en-US" altLang="zh-TW" dirty="0"/>
                  <a:t>Since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/>
                  <a:t>, in the Fourier domain,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𝐻𝐹</m:t>
                      </m:r>
                    </m:oMath>
                  </m:oMathPara>
                </a14:m>
                <a:endParaRPr lang="en-US" altLang="zh-TW" sz="2400" dirty="0"/>
              </a:p>
              <a:p>
                <a:r>
                  <a:rPr lang="en-US" altLang="zh-TW" sz="2000" dirty="0">
                    <a:solidFill>
                      <a:srgbClr val="FFFF00"/>
                    </a:solidFill>
                  </a:rPr>
                  <a:t>Case 1: Relative motion of camera and object</a:t>
                </a:r>
              </a:p>
              <a:p>
                <a:pPr lvl="1"/>
                <a:r>
                  <a:rPr lang="en-US" altLang="zh-TW" sz="1800" dirty="0"/>
                  <a:t>Suppose</a:t>
                </a:r>
                <a:r>
                  <a:rPr lang="en-US" altLang="zh-TW" sz="1800" dirty="0">
                    <a:solidFill>
                      <a:srgbClr val="FFFF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TW" sz="1800" dirty="0"/>
                  <a:t> is the constant speed in the direction of the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sz="1800" dirty="0"/>
                  <a:t> axis,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TW" sz="1800" dirty="0"/>
                  <a:t> be the shutter open time. The Fourier transform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800" dirty="0"/>
                  <a:t> of the degradation caused in time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TW" sz="1800" dirty="0"/>
                  <a:t> is give by [Rosenfeld and </a:t>
                </a:r>
                <a:r>
                  <a:rPr lang="en-US" altLang="zh-TW" sz="1800" dirty="0" err="1"/>
                  <a:t>Kak</a:t>
                </a:r>
                <a:r>
                  <a:rPr lang="en-US" altLang="zh-TW" sz="1800" dirty="0"/>
                  <a:t>, 1982]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𝑉𝑇𝑢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𝑉𝑢</m:t>
                          </m:r>
                        </m:den>
                      </m:f>
                    </m:oMath>
                  </m:oMathPara>
                </a14:m>
                <a:endParaRPr lang="en-US" altLang="zh-TW" sz="2000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Image restoration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</p:spTree>
    <p:extLst>
      <p:ext uri="{BB962C8B-B14F-4D97-AF65-F5344CB8AC3E}">
        <p14:creationId xmlns:p14="http://schemas.microsoft.com/office/powerpoint/2010/main" val="169753630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18459" y="1524000"/>
                <a:ext cx="8444542" cy="461280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zh-TW" dirty="0">
                    <a:solidFill>
                      <a:srgbClr val="FFFF00"/>
                    </a:solidFill>
                  </a:rPr>
                  <a:t>Spatial frequency filtering</a:t>
                </a:r>
              </a:p>
              <a:p>
                <a:pPr lvl="1"/>
                <a:r>
                  <a:rPr lang="en-US" altLang="zh-TW" dirty="0"/>
                  <a:t>Assume that 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dirty="0">
                    <a:solidFill>
                      <a:srgbClr val="FFC000"/>
                    </a:solidFill>
                  </a:rPr>
                  <a:t> is an input image </a:t>
                </a:r>
                <a:r>
                  <a:rPr lang="en-US" altLang="zh-TW" dirty="0"/>
                  <a:t>and 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zh-TW" dirty="0">
                    <a:solidFill>
                      <a:srgbClr val="FFC000"/>
                    </a:solidFill>
                  </a:rPr>
                  <a:t> is its Fourier transform</a:t>
                </a:r>
                <a:r>
                  <a:rPr lang="en-US" altLang="zh-TW" dirty="0"/>
                  <a:t>.</a:t>
                </a:r>
              </a:p>
              <a:p>
                <a:pPr lvl="1"/>
                <a:r>
                  <a:rPr lang="en-US" altLang="zh-TW" dirty="0"/>
                  <a:t>A 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convolution filter 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TW" dirty="0">
                    <a:solidFill>
                      <a:srgbClr val="FFC000"/>
                    </a:solidFill>
                  </a:rPr>
                  <a:t> </a:t>
                </a:r>
                <a:r>
                  <a:rPr lang="en-US" altLang="zh-TW" dirty="0"/>
                  <a:t>can be represented by its Fourier transform 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altLang="zh-TW" dirty="0"/>
                  <a:t>.</a:t>
                </a:r>
              </a:p>
              <a:p>
                <a:pPr lvl="1"/>
                <a:r>
                  <a:rPr lang="en-US" altLang="zh-TW" dirty="0"/>
                  <a:t>The Fourier transform of the filter output after an image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dirty="0"/>
                  <a:t>  has been convolved with the filter 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TW" dirty="0"/>
                  <a:t> can be computed in the frequency domain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5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35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3500" b="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TW" sz="35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.∗</m:t>
                      </m:r>
                      <m:r>
                        <a:rPr lang="en-US" altLang="zh-TW" sz="3500" b="0" i="1" dirty="0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altLang="zh-TW" sz="3500" b="0" i="1" dirty="0">
                  <a:latin typeface="Cambria Math" panose="02040503050406030204" pitchFamily="18" charset="0"/>
                </a:endParaRPr>
              </a:p>
              <a:p>
                <a:pPr marL="715963" lvl="1" indent="-350838">
                  <a:buNone/>
                </a:pPr>
                <a:r>
                  <a:rPr lang="en-US" altLang="zh-TW" dirty="0"/>
                  <a:t>     where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.∗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represents an 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element-by-element multiplication </a:t>
                </a:r>
                <a:r>
                  <a:rPr lang="en-US" altLang="zh-TW" dirty="0"/>
                  <a:t>of matrices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/>
                  <a:t>and 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altLang="zh-TW" dirty="0"/>
                  <a:t> (not matrix multiplication).</a:t>
                </a:r>
              </a:p>
              <a:p>
                <a:pPr lvl="1"/>
                <a:r>
                  <a:rPr lang="en-US" altLang="zh-TW" dirty="0"/>
                  <a:t>The filtered image 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can be obtained by applying the inverse Fourier transform to 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TW" dirty="0"/>
                  <a:t> (equation 3.28).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𝑥𝑢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𝑦𝑣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m:rPr>
                              <m:nor/>
                            </m:rPr>
                            <a:rPr lang="en-US" altLang="zh-TW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b="0" i="0" dirty="0" smtClean="0">
                              <a:ea typeface="Cambria Math" panose="02040503050406030204" pitchFamily="18" charset="0"/>
                            </a:rPr>
                            <m:t>           (3.28)</m:t>
                          </m:r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459" y="1524000"/>
                <a:ext cx="8444542" cy="4612806"/>
              </a:xfrm>
              <a:blipFill>
                <a:blip r:embed="rId2"/>
                <a:stretch>
                  <a:fillRect l="-1948" t="-5416" r="-6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Local pre-processing in the frequency domain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</p:spTree>
    <p:extLst>
      <p:ext uri="{BB962C8B-B14F-4D97-AF65-F5344CB8AC3E}">
        <p14:creationId xmlns:p14="http://schemas.microsoft.com/office/powerpoint/2010/main" val="2556085931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>
                    <a:solidFill>
                      <a:srgbClr val="FFFF00"/>
                    </a:solidFill>
                  </a:rPr>
                  <a:t>Case 2: Wrong lens focus</a:t>
                </a:r>
              </a:p>
              <a:p>
                <a:pPr lvl="1"/>
                <a:r>
                  <a:rPr lang="en-US" altLang="zh-TW" sz="1800" dirty="0"/>
                  <a:t>Image smoothing caused by imperfect focus of a thin lens can be described by the function [Born and Wolf, 1969]</a:t>
                </a:r>
              </a:p>
              <a:p>
                <a:pPr marL="630238" lvl="1" indent="-265113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𝑎𝑟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𝑎𝑟</m:t>
                          </m:r>
                        </m:den>
                      </m:f>
                    </m:oMath>
                  </m:oMathPara>
                </a14:m>
                <a:endParaRPr lang="en-US" altLang="zh-TW" sz="2000" dirty="0"/>
              </a:p>
              <a:p>
                <a:pPr marL="630238" indent="0">
                  <a:buNone/>
                </a:pPr>
                <a:r>
                  <a:rPr lang="en-US" altLang="zh-TW" sz="18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1800" dirty="0"/>
                  <a:t> is the Bessel function of </a:t>
                </a:r>
                <a:br>
                  <a:rPr lang="en-US" altLang="zh-TW" sz="1800" dirty="0"/>
                </a:br>
                <a:r>
                  <a:rPr lang="en-US" altLang="zh-TW" sz="1800" dirty="0"/>
                  <a:t>the first order,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1800" dirty="0"/>
                  <a:t>, and </a:t>
                </a:r>
                <a:br>
                  <a:rPr lang="en-US" altLang="zh-TW" sz="1800" dirty="0"/>
                </a:b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TW" sz="1800" dirty="0"/>
                  <a:t> is the displacement.</a:t>
                </a:r>
              </a:p>
              <a:p>
                <a:pPr marL="915988" indent="-285750"/>
                <a:r>
                  <a:rPr lang="en-US" altLang="zh-TW" sz="1800" dirty="0"/>
                  <a:t>The model is </a:t>
                </a:r>
                <a:r>
                  <a:rPr lang="en-US" altLang="zh-TW" sz="1800" dirty="0">
                    <a:solidFill>
                      <a:srgbClr val="FFC000"/>
                    </a:solidFill>
                  </a:rPr>
                  <a:t>not</a:t>
                </a:r>
                <a:r>
                  <a:rPr lang="en-US" altLang="zh-TW" sz="1800" dirty="0"/>
                  <a:t> space </a:t>
                </a:r>
                <a:br>
                  <a:rPr lang="en-US" altLang="zh-TW" sz="1800" dirty="0"/>
                </a:br>
                <a:r>
                  <a:rPr lang="en-US" altLang="zh-TW" sz="1800" dirty="0"/>
                  <a:t>invariant.</a:t>
                </a: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Image restoration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21506" name="Picture 2" descr="https://upload.wikimedia.org/wikipedia/commons/thumb/c/c1/BesselJ_plot.svg/600px-BesselJ_plo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140" y="2630910"/>
            <a:ext cx="3949460" cy="3159568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7" name="矩形 6"/>
          <p:cNvSpPr/>
          <p:nvPr/>
        </p:nvSpPr>
        <p:spPr>
          <a:xfrm>
            <a:off x="4419600" y="5848305"/>
            <a:ext cx="4495800" cy="461665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200" dirty="0"/>
              <a:t>由</a:t>
            </a:r>
            <a:r>
              <a:rPr lang="en-US" altLang="zh-TW" sz="1200" dirty="0" err="1"/>
              <a:t>Alessio</a:t>
            </a:r>
            <a:r>
              <a:rPr lang="en-US" altLang="zh-TW" sz="1200" dirty="0"/>
              <a:t> </a:t>
            </a:r>
            <a:r>
              <a:rPr lang="en-US" altLang="zh-TW" sz="1200" dirty="0" err="1"/>
              <a:t>Damato</a:t>
            </a:r>
            <a:r>
              <a:rPr lang="en-US" altLang="zh-TW" sz="1200" dirty="0"/>
              <a:t> - own work</a:t>
            </a:r>
            <a:r>
              <a:rPr lang="zh-TW" altLang="en-US" sz="1200" dirty="0"/>
              <a:t>本向量圖形使用</a:t>
            </a:r>
            <a:r>
              <a:rPr lang="en-US" altLang="zh-TW" sz="1200" dirty="0" err="1"/>
              <a:t>gnuplot</a:t>
            </a:r>
            <a:r>
              <a:rPr lang="zh-TW" altLang="en-US" sz="1200" dirty="0"/>
              <a:t>創作。</a:t>
            </a:r>
            <a:r>
              <a:rPr lang="en-US" altLang="zh-TW" sz="1200" dirty="0"/>
              <a:t>https://commons.wikimedia.org/w/index.php?curid=365944</a:t>
            </a:r>
          </a:p>
        </p:txBody>
      </p:sp>
    </p:spTree>
    <p:extLst>
      <p:ext uri="{BB962C8B-B14F-4D97-AF65-F5344CB8AC3E}">
        <p14:creationId xmlns:p14="http://schemas.microsoft.com/office/powerpoint/2010/main" val="654416293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>
                    <a:solidFill>
                      <a:srgbClr val="FFFF00"/>
                    </a:solidFill>
                  </a:rPr>
                  <a:t>Case 3: Atmospheric turbulence</a:t>
                </a:r>
              </a:p>
              <a:p>
                <a:pPr lvl="1"/>
                <a:r>
                  <a:rPr lang="en-US" altLang="zh-TW" sz="1800" dirty="0"/>
                  <a:t>Atmospheric turbulence is degradation that needs to be restored in remote sensing (</a:t>
                </a:r>
                <a:r>
                  <a:rPr lang="zh-TW" altLang="en-US" sz="1600" dirty="0"/>
                  <a:t>遙測</a:t>
                </a:r>
                <a:r>
                  <a:rPr lang="en-US" altLang="zh-TW" dirty="0">
                    <a:effectLst/>
                  </a:rPr>
                  <a:t>) </a:t>
                </a:r>
                <a:r>
                  <a:rPr lang="en-US" altLang="zh-TW" sz="1800" dirty="0"/>
                  <a:t>and astronomy (</a:t>
                </a:r>
                <a:r>
                  <a:rPr lang="zh-TW" altLang="en-US" sz="1600" dirty="0"/>
                  <a:t>天文學</a:t>
                </a:r>
                <a:r>
                  <a:rPr lang="en-US" altLang="zh-TW" sz="1800" dirty="0"/>
                  <a:t>).</a:t>
                </a:r>
              </a:p>
              <a:p>
                <a:pPr lvl="1"/>
                <a:r>
                  <a:rPr lang="en-US" altLang="zh-TW" sz="1800" dirty="0"/>
                  <a:t>One </a:t>
                </a:r>
                <a:r>
                  <a:rPr lang="en-US" altLang="zh-TW" sz="1800"/>
                  <a:t>mathematical model </a:t>
                </a:r>
                <a:r>
                  <a:rPr lang="en-US" altLang="zh-TW" sz="1800" dirty="0"/>
                  <a:t>[</a:t>
                </a:r>
                <a:r>
                  <a:rPr lang="en-US" altLang="zh-TW" sz="1800" dirty="0" err="1"/>
                  <a:t>Hufnagel</a:t>
                </a:r>
                <a:r>
                  <a:rPr lang="en-US" altLang="zh-TW" sz="1800" dirty="0"/>
                  <a:t> and Stanley, 1964] is</a:t>
                </a:r>
                <a:endParaRPr lang="en-US" altLang="zh-TW" sz="2000" b="0" i="1" dirty="0">
                  <a:latin typeface="Cambria Math" panose="02040503050406030204" pitchFamily="18" charset="0"/>
                </a:endParaRP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5/6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altLang="zh-TW" sz="2000" dirty="0"/>
              </a:p>
              <a:p>
                <a:pPr marL="630238" lvl="1" indent="-265113">
                  <a:buNone/>
                </a:pPr>
                <a:r>
                  <a:rPr lang="en-US" altLang="zh-TW" sz="1800" dirty="0"/>
                  <a:t>    where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TW" sz="1800" dirty="0"/>
                  <a:t> is a constant that depends on the type of turbulence which is usually found </a:t>
                </a:r>
                <a:r>
                  <a:rPr lang="en-US" altLang="zh-TW" sz="1800" dirty="0">
                    <a:solidFill>
                      <a:srgbClr val="FFC000"/>
                    </a:solidFill>
                  </a:rPr>
                  <a:t>experimentally</a:t>
                </a:r>
                <a:r>
                  <a:rPr lang="en-US" altLang="zh-TW" sz="1800" dirty="0"/>
                  <a:t>.</a:t>
                </a:r>
              </a:p>
              <a:p>
                <a:pPr marL="365125" lvl="1" indent="0">
                  <a:buNone/>
                </a:pPr>
                <a:r>
                  <a:rPr lang="en-US" altLang="zh-TW" dirty="0"/>
                  <a:t>      </a:t>
                </a:r>
                <a:endParaRPr lang="en-US" altLang="zh-TW" sz="2000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Image restoration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</p:spTree>
    <p:extLst>
      <p:ext uri="{BB962C8B-B14F-4D97-AF65-F5344CB8AC3E}">
        <p14:creationId xmlns:p14="http://schemas.microsoft.com/office/powerpoint/2010/main" val="3695590767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>
                    <a:solidFill>
                      <a:srgbClr val="FFFF00"/>
                    </a:solidFill>
                  </a:rPr>
                  <a:t>Inverse filtering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200" dirty="0">
                  <a:solidFill>
                    <a:srgbClr val="FFFF00"/>
                  </a:solidFill>
                </a:endParaRPr>
              </a:p>
              <a:p>
                <a:pPr lvl="1"/>
                <a:r>
                  <a:rPr lang="en-US" altLang="zh-TW" sz="1800" dirty="0"/>
                  <a:t>Inverse filtering </a:t>
                </a:r>
                <a:r>
                  <a:rPr lang="en-US" altLang="zh-TW" sz="1800" dirty="0">
                    <a:solidFill>
                      <a:srgbClr val="FFC000"/>
                    </a:solidFill>
                  </a:rPr>
                  <a:t>assumes</a:t>
                </a:r>
                <a:r>
                  <a:rPr lang="en-US" altLang="zh-TW" sz="1800" dirty="0"/>
                  <a:t> that </a:t>
                </a:r>
              </a:p>
              <a:p>
                <a:pPr lvl="2"/>
                <a:r>
                  <a:rPr lang="en-US" altLang="zh-TW" sz="1800" dirty="0">
                    <a:solidFill>
                      <a:srgbClr val="FFC000"/>
                    </a:solidFill>
                  </a:rPr>
                  <a:t>degradation was caused by a linear function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sz="1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18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1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8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1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800" dirty="0">
                    <a:solidFill>
                      <a:srgbClr val="FFC000"/>
                    </a:solidFill>
                  </a:rPr>
                  <a:t> </a:t>
                </a:r>
              </a:p>
              <a:p>
                <a:pPr lvl="2"/>
                <a:r>
                  <a:rPr lang="en-US" altLang="zh-TW" sz="1800" dirty="0">
                    <a:solidFill>
                      <a:srgbClr val="FFC000"/>
                    </a:solidFill>
                  </a:rPr>
                  <a:t>consider the additive noise </a:t>
                </a:r>
                <a14:m>
                  <m:oMath xmlns:m="http://schemas.openxmlformats.org/officeDocument/2006/math">
                    <m:r>
                      <a:rPr lang="zh-TW" altLang="en-US" sz="1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altLang="zh-TW" sz="1800" dirty="0">
                    <a:solidFill>
                      <a:srgbClr val="FFC000"/>
                    </a:solidFill>
                  </a:rPr>
                  <a:t> as another source of degradation</a:t>
                </a:r>
              </a:p>
              <a:p>
                <a:pPr lvl="2"/>
                <a:r>
                  <a:rPr lang="en-US" altLang="zh-TW" sz="1800" dirty="0">
                    <a:solidFill>
                      <a:srgbClr val="FFC000"/>
                    </a:solidFill>
                  </a:rPr>
                  <a:t>additive noise </a:t>
                </a:r>
                <a14:m>
                  <m:oMath xmlns:m="http://schemas.openxmlformats.org/officeDocument/2006/math">
                    <m:r>
                      <a:rPr lang="zh-TW" altLang="en-US" sz="1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altLang="zh-TW" sz="1800" dirty="0">
                    <a:solidFill>
                      <a:srgbClr val="FFC000"/>
                    </a:solidFill>
                  </a:rPr>
                  <a:t> is independent of the signal</a:t>
                </a:r>
              </a:p>
              <a:p>
                <a:pPr lvl="1"/>
                <a:r>
                  <a:rPr lang="en-US" altLang="zh-TW" sz="1800" dirty="0"/>
                  <a:t>After applying the Fourier transform 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TW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The original image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zh-TW" dirty="0"/>
                  <a:t> (its Fourier transform to be exact)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altLang="zh-TW" sz="2000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Image restoration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</p:spTree>
    <p:extLst>
      <p:ext uri="{BB962C8B-B14F-4D97-AF65-F5344CB8AC3E}">
        <p14:creationId xmlns:p14="http://schemas.microsoft.com/office/powerpoint/2010/main" val="2245572558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>
                    <a:solidFill>
                      <a:srgbClr val="FFFF00"/>
                    </a:solidFill>
                  </a:rPr>
                  <a:t>Wiener (least mean square) filtering</a:t>
                </a:r>
              </a:p>
              <a:p>
                <a:pPr lvl="1"/>
                <a:r>
                  <a:rPr lang="en-US" altLang="zh-TW" sz="1800" dirty="0"/>
                  <a:t>Wiener filtering attempts to take account of noise properties by incorporating a priori knowledge in the image restoration formula.</a:t>
                </a:r>
              </a:p>
              <a:p>
                <a:pPr lvl="1"/>
                <a:r>
                  <a:rPr lang="en-US" altLang="zh-TW" sz="1800" dirty="0"/>
                  <a:t>Restoration by the Wiener filter gives an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altLang="zh-TW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800" dirty="0"/>
                  <a:t> of the original image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800" dirty="0"/>
                  <a:t>with minimal mean square error.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ℰ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TW" sz="2200" dirty="0">
                  <a:solidFill>
                    <a:srgbClr val="FFFF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TW" sz="1800" dirty="0"/>
                  <a:t>           where</a:t>
                </a:r>
                <a:r>
                  <a:rPr lang="en-US" altLang="zh-TW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ℰ</m:t>
                    </m:r>
                  </m:oMath>
                </a14:m>
                <a:r>
                  <a:rPr lang="en-US" altLang="zh-TW" sz="1800" dirty="0"/>
                  <a:t> denotes the </a:t>
                </a:r>
                <a:r>
                  <a:rPr lang="en-US" altLang="zh-TW" sz="1800" dirty="0">
                    <a:solidFill>
                      <a:srgbClr val="FFC000"/>
                    </a:solidFill>
                  </a:rPr>
                  <a:t>mean</a:t>
                </a:r>
                <a:r>
                  <a:rPr lang="en-US" altLang="zh-TW" sz="1800" dirty="0"/>
                  <a:t> operator.</a:t>
                </a:r>
              </a:p>
              <a:p>
                <a:pPr lvl="1"/>
                <a:r>
                  <a:rPr lang="en-US" altLang="zh-TW" sz="1800" dirty="0"/>
                  <a:t>Denote the Fourier transform of the Wiener filter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r>
                  <a:rPr lang="en-US" altLang="zh-TW" sz="1800" dirty="0"/>
                  <a:t>.</a:t>
                </a:r>
              </a:p>
              <a:p>
                <a:pPr lvl="1"/>
                <a:r>
                  <a:rPr lang="en-US" altLang="zh-TW" sz="1800" dirty="0"/>
                  <a:t>The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altLang="zh-TW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800" dirty="0"/>
                  <a:t>of the Fourier transform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zh-TW" sz="1800" dirty="0"/>
                  <a:t> of the original image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800" dirty="0"/>
                  <a:t>can be obtained as 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 r="-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Image restoration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</p:spTree>
    <p:extLst>
      <p:ext uri="{BB962C8B-B14F-4D97-AF65-F5344CB8AC3E}">
        <p14:creationId xmlns:p14="http://schemas.microsoft.com/office/powerpoint/2010/main" val="1511188249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524000"/>
                <a:ext cx="8763000" cy="4953000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>
                    <a:solidFill>
                      <a:srgbClr val="FFFF00"/>
                    </a:solidFill>
                  </a:rPr>
                  <a:t>Wiener (least mean square) filtering</a:t>
                </a:r>
              </a:p>
              <a:p>
                <a:pPr lvl="1"/>
                <a:r>
                  <a:rPr lang="en-US" altLang="zh-TW" dirty="0"/>
                  <a:t>The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/>
                  <a:t>of the Fourier transform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zh-TW" dirty="0"/>
                  <a:t> of the original image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/>
                  <a:t>can be obtained as 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altLang="zh-TW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r>
                  <a:rPr lang="en-US" altLang="zh-TW" dirty="0"/>
                  <a:t> is not derived here, but may be found elsewhere [Gonzalez and Woods, 1992] as 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)|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𝑣𝑣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𝑓𝑓</m:t>
                                      </m:r>
                                    </m:sub>
                                  </m:s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TW" dirty="0"/>
              </a:p>
              <a:p>
                <a:pPr marL="365125" lvl="1" indent="0">
                  <a:buNone/>
                </a:pPr>
                <a:r>
                  <a:rPr lang="en-US" altLang="zh-TW" sz="1800" dirty="0"/>
                  <a:t>  where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altLang="zh-TW" sz="1800" dirty="0"/>
                  <a:t>:  the transform function of the degradation.</a:t>
                </a:r>
              </a:p>
              <a:p>
                <a:pPr marL="1077913" lvl="1" indent="0">
                  <a:buNone/>
                </a:pPr>
                <a:r>
                  <a:rPr lang="en-US" altLang="zh-TW" sz="18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altLang="zh-TW" sz="1800" dirty="0"/>
                  <a:t>: the complex conjugate </a:t>
                </a:r>
              </a:p>
              <a:p>
                <a:pPr marL="1077913" lvl="1" indent="0">
                  <a:buNone/>
                </a:pPr>
                <a:r>
                  <a:rPr lang="en-US" altLang="zh-TW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𝑣𝑣</m:t>
                        </m:r>
                      </m:sub>
                    </m:sSub>
                  </m:oMath>
                </a14:m>
                <a:r>
                  <a:rPr lang="en-US" altLang="zh-TW" sz="1800" dirty="0"/>
                  <a:t>: the spectral density of the noise</a:t>
                </a:r>
              </a:p>
              <a:p>
                <a:pPr marL="1077913" lvl="1" indent="0">
                  <a:buNone/>
                </a:pPr>
                <a:r>
                  <a:rPr lang="en-US" altLang="zh-TW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𝑓𝑓</m:t>
                        </m:r>
                      </m:sub>
                    </m:sSub>
                  </m:oMath>
                </a14:m>
                <a:r>
                  <a:rPr lang="en-US" altLang="zh-TW" sz="1800" dirty="0"/>
                  <a:t>: the spectral density of the </a:t>
                </a:r>
                <a:r>
                  <a:rPr lang="en-US" altLang="zh-TW" sz="1800" dirty="0" err="1"/>
                  <a:t>undegraded</a:t>
                </a:r>
                <a:r>
                  <a:rPr lang="en-US" altLang="zh-TW" sz="1800" dirty="0"/>
                  <a:t> image</a:t>
                </a:r>
              </a:p>
              <a:p>
                <a:pPr marL="365125" lvl="1" indent="0">
                  <a:buNone/>
                </a:pPr>
                <a:endParaRPr lang="en-US" altLang="zh-TW" dirty="0"/>
              </a:p>
              <a:p>
                <a:pPr marL="365125" lvl="1" indent="0">
                  <a:buNone/>
                </a:pPr>
                <a:endParaRPr lang="en-US" altLang="zh-TW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524000"/>
                <a:ext cx="8763000" cy="4953000"/>
              </a:xfrm>
              <a:blipFill>
                <a:blip r:embed="rId2"/>
                <a:stretch>
                  <a:fillRect l="-2156" t="-4920" r="-13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Image restoration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sp>
        <p:nvSpPr>
          <p:cNvPr id="7" name="矩形 6"/>
          <p:cNvSpPr/>
          <p:nvPr/>
        </p:nvSpPr>
        <p:spPr>
          <a:xfrm>
            <a:off x="5614533" y="5413573"/>
            <a:ext cx="3429000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100" dirty="0"/>
              <a:t>http://homepages.inf.ed.ac.uk/rbf/CVonline/LOCAL_COPIES/VELDHUIZEN/node15.html</a:t>
            </a:r>
          </a:p>
        </p:txBody>
      </p:sp>
      <p:sp>
        <p:nvSpPr>
          <p:cNvPr id="8" name="矩形 7"/>
          <p:cNvSpPr/>
          <p:nvPr/>
        </p:nvSpPr>
        <p:spPr>
          <a:xfrm>
            <a:off x="5614533" y="5133241"/>
            <a:ext cx="3429000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100" dirty="0"/>
              <a:t>https://en.wikipedia.org/wiki/Spectral_density</a:t>
            </a:r>
          </a:p>
        </p:txBody>
      </p:sp>
    </p:spTree>
    <p:extLst>
      <p:ext uri="{BB962C8B-B14F-4D97-AF65-F5344CB8AC3E}">
        <p14:creationId xmlns:p14="http://schemas.microsoft.com/office/powerpoint/2010/main" val="3268328364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/>
                  <a:t>An restoration example of an image that was degraded by 5 pixels motion in the direction of the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sz="2000" dirty="0"/>
                  <a:t> axis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restoration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139266" name="Picture 2" descr="C:\Documents and Settings\altit\Desktop\Sonka 4e Jpegs\93607_ch05\Figure 5.3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65849"/>
            <a:ext cx="7580844" cy="357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07560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Some basic examples of spatial frequency filtering </a:t>
            </a:r>
          </a:p>
          <a:p>
            <a:pPr lvl="1"/>
            <a:r>
              <a:rPr lang="en-US" altLang="zh-TW" dirty="0"/>
              <a:t>Linear </a:t>
            </a:r>
            <a:r>
              <a:rPr lang="en-US" altLang="zh-TW" dirty="0">
                <a:solidFill>
                  <a:srgbClr val="FFC000"/>
                </a:solidFill>
              </a:rPr>
              <a:t>low-pass </a:t>
            </a:r>
            <a:r>
              <a:rPr lang="en-US" altLang="zh-TW" dirty="0"/>
              <a:t>frequency filters</a:t>
            </a:r>
          </a:p>
          <a:p>
            <a:pPr lvl="1"/>
            <a:r>
              <a:rPr lang="en-US" altLang="zh-TW" dirty="0"/>
              <a:t>Linear </a:t>
            </a:r>
            <a:r>
              <a:rPr lang="en-US" altLang="zh-TW" dirty="0">
                <a:solidFill>
                  <a:srgbClr val="FFC000"/>
                </a:solidFill>
              </a:rPr>
              <a:t>high-pass</a:t>
            </a:r>
            <a:r>
              <a:rPr lang="en-US" altLang="zh-TW" dirty="0"/>
              <a:t> frequency filters</a:t>
            </a:r>
          </a:p>
          <a:p>
            <a:pPr lvl="1"/>
            <a:r>
              <a:rPr lang="en-US" altLang="zh-TW" dirty="0"/>
              <a:t>Linear </a:t>
            </a:r>
            <a:r>
              <a:rPr lang="en-US" altLang="zh-TW" dirty="0">
                <a:solidFill>
                  <a:srgbClr val="FFC000"/>
                </a:solidFill>
              </a:rPr>
              <a:t>band-pass </a:t>
            </a:r>
            <a:r>
              <a:rPr lang="en-US" altLang="zh-TW" dirty="0"/>
              <a:t>frequency filters</a:t>
            </a:r>
          </a:p>
          <a:p>
            <a:pPr marL="365125" lvl="1" indent="0">
              <a:buNone/>
            </a:pPr>
            <a:r>
              <a:rPr lang="en-US" altLang="zh-TW" sz="1400" dirty="0"/>
              <a:t>      (http://www.ejectamenta.com/Imaging-Experiments/fourierimagefiltering.html)</a:t>
            </a:r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Local pre-processing in the frequency domain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126978" name="Picture 2" descr="C:\Documents and Settings\altit\Desktop\Sonka 4e Jpegs\93607_ch05\Figure 5.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890763"/>
            <a:ext cx="7017701" cy="221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63449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81000" y="1524000"/>
            <a:ext cx="4039728" cy="4612806"/>
          </a:xfrm>
        </p:spPr>
        <p:txBody>
          <a:bodyPr/>
          <a:lstStyle/>
          <a:p>
            <a:r>
              <a:rPr lang="en-US" altLang="zh-TW" sz="2000" dirty="0">
                <a:solidFill>
                  <a:srgbClr val="FFC000"/>
                </a:solidFill>
              </a:rPr>
              <a:t>Low-pass</a:t>
            </a:r>
            <a:r>
              <a:rPr lang="en-US" altLang="zh-TW" sz="2000" dirty="0"/>
              <a:t> frequency-domain filtering</a:t>
            </a:r>
          </a:p>
          <a:p>
            <a:pPr lvl="1"/>
            <a:r>
              <a:rPr lang="en-US" altLang="zh-TW" sz="1600" dirty="0">
                <a:solidFill>
                  <a:srgbClr val="FFC000"/>
                </a:solidFill>
              </a:rPr>
              <a:t>Noise can be suppressed.</a:t>
            </a:r>
          </a:p>
          <a:p>
            <a:pPr lvl="1"/>
            <a:r>
              <a:rPr lang="en-US" altLang="zh-TW" sz="1600" dirty="0"/>
              <a:t>A blurred image</a:t>
            </a:r>
          </a:p>
          <a:p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Local pre-processing in the frequency domain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932" y="1628540"/>
            <a:ext cx="4102483" cy="441522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59" y="4273171"/>
            <a:ext cx="1828800" cy="186363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190" y="4273171"/>
            <a:ext cx="1928538" cy="186363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075" y="3055435"/>
            <a:ext cx="1412784" cy="113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81000" y="1524000"/>
            <a:ext cx="4039728" cy="4612806"/>
          </a:xfrm>
        </p:spPr>
        <p:txBody>
          <a:bodyPr/>
          <a:lstStyle/>
          <a:p>
            <a:r>
              <a:rPr lang="en-US" altLang="zh-TW" sz="2000" dirty="0">
                <a:solidFill>
                  <a:srgbClr val="FFC000"/>
                </a:solidFill>
              </a:rPr>
              <a:t>High-pass</a:t>
            </a:r>
            <a:r>
              <a:rPr lang="en-US" altLang="zh-TW" sz="2000" dirty="0"/>
              <a:t> frequency-domain filtering</a:t>
            </a:r>
          </a:p>
          <a:p>
            <a:pPr lvl="1"/>
            <a:r>
              <a:rPr lang="en-US" altLang="zh-TW" sz="1600" dirty="0">
                <a:solidFill>
                  <a:srgbClr val="FFC000"/>
                </a:solidFill>
              </a:rPr>
              <a:t>Edge can be enhanced.</a:t>
            </a:r>
          </a:p>
          <a:p>
            <a:pPr lvl="1"/>
            <a:endParaRPr lang="en-US" altLang="zh-TW" sz="1600" dirty="0"/>
          </a:p>
          <a:p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Local pre-processing in the frequency domain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59" y="4273171"/>
            <a:ext cx="1828800" cy="186363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190" y="4273171"/>
            <a:ext cx="1928538" cy="1863635"/>
          </a:xfrm>
          <a:prstGeom prst="rect">
            <a:avLst/>
          </a:prstGeom>
        </p:spPr>
      </p:pic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6184055"/>
              </p:ext>
            </p:extLst>
          </p:nvPr>
        </p:nvGraphicFramePr>
        <p:xfrm>
          <a:off x="4498451" y="1752600"/>
          <a:ext cx="4114836" cy="4384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66" name="PhotoImpact" r:id="rId5" imgW="5626080" imgH="5994360" progId="PI3.Image">
                  <p:embed/>
                </p:oleObj>
              </mc:Choice>
              <mc:Fallback>
                <p:oleObj name="PhotoImpact" r:id="rId5" imgW="5626080" imgH="599436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98451" y="1752600"/>
                        <a:ext cx="4114836" cy="43842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圖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176" y="2984476"/>
            <a:ext cx="1348552" cy="116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0869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81000" y="1524000"/>
            <a:ext cx="8077200" cy="4612806"/>
          </a:xfrm>
        </p:spPr>
        <p:txBody>
          <a:bodyPr/>
          <a:lstStyle/>
          <a:p>
            <a:r>
              <a:rPr lang="en-US" altLang="zh-TW" sz="2000" dirty="0"/>
              <a:t>Bend-pass frequency-domain filtering</a:t>
            </a:r>
          </a:p>
          <a:p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Local pre-processing in the frequency domain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59" y="4273171"/>
            <a:ext cx="1828800" cy="186363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190" y="4273171"/>
            <a:ext cx="1928538" cy="186363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720" y="2949307"/>
            <a:ext cx="1365065" cy="1195354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886200"/>
            <a:ext cx="4135488" cy="225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8365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>
                <a:solidFill>
                  <a:srgbClr val="FFFF00"/>
                </a:solidFill>
              </a:rPr>
              <a:t>Periodic noise removal</a:t>
            </a:r>
          </a:p>
          <a:p>
            <a:pPr marL="365125" lvl="1" indent="0">
              <a:buNone/>
            </a:pPr>
            <a:r>
              <a:rPr lang="en-US" altLang="zh-TW" sz="1800" dirty="0"/>
              <a:t>(a) Noisy image</a:t>
            </a:r>
          </a:p>
          <a:p>
            <a:pPr marL="365125" lvl="1" indent="0">
              <a:buNone/>
            </a:pPr>
            <a:r>
              <a:rPr lang="en-US" altLang="zh-TW" sz="1800" dirty="0"/>
              <a:t>(b) Image spectrum used for image reconstruction</a:t>
            </a:r>
          </a:p>
          <a:p>
            <a:pPr lvl="2"/>
            <a:r>
              <a:rPr lang="en-US" altLang="zh-TW" sz="1800" dirty="0"/>
              <a:t>The areas of frequencies corresponding with periodic vertical lines are filtered out.</a:t>
            </a:r>
          </a:p>
          <a:p>
            <a:pPr marL="365125" lvl="1" indent="0">
              <a:buNone/>
            </a:pPr>
            <a:r>
              <a:rPr lang="en-US" altLang="zh-TW" sz="1800" dirty="0"/>
              <a:t>(c) Filtered image</a:t>
            </a:r>
          </a:p>
          <a:p>
            <a:endParaRPr lang="zh-TW" altLang="en-US" sz="2000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Local pre-processing in the frequency domain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999112"/>
            <a:ext cx="7405060" cy="260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Kilter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Kilter">
      <a:majorFont>
        <a:latin typeface="Rockwell"/>
        <a:ea typeface=""/>
        <a:cs typeface=""/>
        <a:font script="Grek" typeface="Cambria"/>
        <a:font script="Cyrl" typeface="Cambria"/>
        <a:font script="Jpan" typeface="HGS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S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ilter">
      <a:fillStyleLst>
        <a:solidFill>
          <a:schemeClr val="phClr"/>
        </a:solidFill>
        <a:gradFill rotWithShape="1">
          <a:gsLst>
            <a:gs pos="0">
              <a:schemeClr val="phClr">
                <a:tint val="14000"/>
                <a:satMod val="180000"/>
                <a:lumMod val="100000"/>
              </a:schemeClr>
            </a:gs>
            <a:gs pos="42000">
              <a:schemeClr val="phClr">
                <a:tint val="40000"/>
                <a:satMod val="160000"/>
                <a:lumMod val="94000"/>
              </a:schemeClr>
            </a:gs>
            <a:gs pos="100000">
              <a:schemeClr val="phClr">
                <a:tint val="94000"/>
                <a:satMod val="140000"/>
              </a:schemeClr>
            </a:gs>
          </a:gsLst>
          <a:lin ang="5160000" scaled="1"/>
        </a:gradFill>
        <a:gradFill rotWithShape="1">
          <a:gsLst>
            <a:gs pos="38000">
              <a:schemeClr val="phClr">
                <a:satMod val="120000"/>
              </a:schemeClr>
            </a:gs>
            <a:gs pos="100000">
              <a:schemeClr val="phClr">
                <a:shade val="60000"/>
                <a:satMod val="180000"/>
                <a:lumMod val="70000"/>
              </a:schemeClr>
            </a:gs>
          </a:gsLst>
          <a:lin ang="4680000" scaled="0"/>
        </a:gradFill>
      </a:fillStyleLst>
      <a:lnStyleLst>
        <a:ln w="12700" cap="flat" cmpd="sng" algn="ctr">
          <a:solidFill>
            <a:schemeClr val="phClr">
              <a:shade val="50000"/>
            </a:schemeClr>
          </a:solidFill>
          <a:prstDash val="solid"/>
        </a:ln>
        <a:ln w="2540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762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152400" h="63500" prst="softRound"/>
          </a:sp3d>
        </a:effectStyle>
        <a:effectStyle>
          <a:effectLst>
            <a:outerShdw blurRad="107950" dist="12700" dir="5040000" rotWithShape="0">
              <a:srgbClr val="000000">
                <a:alpha val="5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h="63500" prst="softRound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atMod val="140000"/>
                <a:lumMod val="120000"/>
              </a:schemeClr>
            </a:gs>
            <a:gs pos="100000">
              <a:schemeClr val="phClr">
                <a:tint val="95000"/>
                <a:shade val="70000"/>
                <a:satMod val="180000"/>
                <a:lumMod val="82000"/>
              </a:schemeClr>
            </a:gs>
          </a:gsLst>
          <a:path path="circle">
            <a:fillToRect l="25000" t="25000" r="25000" b="25000"/>
          </a:path>
        </a:gradFill>
        <a:gradFill rotWithShape="1">
          <a:gsLst>
            <a:gs pos="0">
              <a:schemeClr val="phClr">
                <a:tint val="94000"/>
                <a:satMod val="140000"/>
                <a:lumMod val="120000"/>
              </a:schemeClr>
            </a:gs>
            <a:gs pos="100000">
              <a:schemeClr val="phClr">
                <a:tint val="97000"/>
                <a:shade val="70000"/>
                <a:satMod val="190000"/>
                <a:lumMod val="72000"/>
              </a:schemeClr>
            </a:gs>
          </a:gsLst>
          <a:path path="circle">
            <a:fillToRect l="50000" t="50000" r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紅橙色">
    <a:dk1>
      <a:sysClr val="windowText" lastClr="000000"/>
    </a:dk1>
    <a:lt1>
      <a:sysClr val="window" lastClr="FFFFFF"/>
    </a:lt1>
    <a:dk2>
      <a:srgbClr val="505046"/>
    </a:dk2>
    <a:lt2>
      <a:srgbClr val="EEECE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25151</TotalTime>
  <Words>4813</Words>
  <Application>Microsoft Office PowerPoint</Application>
  <PresentationFormat>如螢幕大小 (4:3)</PresentationFormat>
  <Paragraphs>436</Paragraphs>
  <Slides>45</Slides>
  <Notes>3</Notes>
  <HiddenSlides>0</HiddenSlides>
  <MMClips>0</MMClips>
  <ScaleCrop>false</ScaleCrop>
  <HeadingPairs>
    <vt:vector size="8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2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45</vt:i4>
      </vt:variant>
    </vt:vector>
  </HeadingPairs>
  <TitlesOfParts>
    <vt:vector size="58" baseType="lpstr">
      <vt:lpstr>微軟正黑體</vt:lpstr>
      <vt:lpstr>新細明體</vt:lpstr>
      <vt:lpstr>Arial</vt:lpstr>
      <vt:lpstr>Calibri</vt:lpstr>
      <vt:lpstr>Cambria Math</vt:lpstr>
      <vt:lpstr>Rockwell</vt:lpstr>
      <vt:lpstr>Times New Roman</vt:lpstr>
      <vt:lpstr>Trebuchet MS</vt:lpstr>
      <vt:lpstr>Wingdings</vt:lpstr>
      <vt:lpstr>Wingdings 3</vt:lpstr>
      <vt:lpstr>Kilter</vt:lpstr>
      <vt:lpstr>多面向</vt:lpstr>
      <vt:lpstr>PhotoImpact</vt:lpstr>
      <vt:lpstr>Chapter 5</vt:lpstr>
      <vt:lpstr>Image pre-processing</vt:lpstr>
      <vt:lpstr>Introduction to linear integral transforms</vt:lpstr>
      <vt:lpstr>Local pre-processing in the frequency domain</vt:lpstr>
      <vt:lpstr>Local pre-processing in the frequency domain</vt:lpstr>
      <vt:lpstr>Local pre-processing in the frequency domain</vt:lpstr>
      <vt:lpstr>Local pre-processing in the frequency domain</vt:lpstr>
      <vt:lpstr>Local pre-processing in the frequency domain</vt:lpstr>
      <vt:lpstr>Local pre-processing in the frequency domain</vt:lpstr>
      <vt:lpstr>Local pre-processing in the frequency domain</vt:lpstr>
      <vt:lpstr>Local pre-processing in the frequency domain</vt:lpstr>
      <vt:lpstr>Local pre-processing in the frequency domain</vt:lpstr>
      <vt:lpstr>Local pre-processing in the frequency domain</vt:lpstr>
      <vt:lpstr>Local pre-processing in the frequency domain</vt:lpstr>
      <vt:lpstr>Homomorphic filtering</vt:lpstr>
      <vt:lpstr>Homomorphic filtering</vt:lpstr>
      <vt:lpstr>Line detection by local pre-processing operators</vt:lpstr>
      <vt:lpstr>PowerPoint 簡報</vt:lpstr>
      <vt:lpstr>Detection of corners</vt:lpstr>
      <vt:lpstr>Detection of corners</vt:lpstr>
      <vt:lpstr>Detection of corners</vt:lpstr>
      <vt:lpstr>Detection of corners</vt:lpstr>
      <vt:lpstr>Detection of corners</vt:lpstr>
      <vt:lpstr>Detection of corners</vt:lpstr>
      <vt:lpstr>Detection of corners</vt:lpstr>
      <vt:lpstr>Detection of corners</vt:lpstr>
      <vt:lpstr>Detection of corners</vt:lpstr>
      <vt:lpstr>Detection of corners</vt:lpstr>
      <vt:lpstr>Eigenvalue and Eigenvector  </vt:lpstr>
      <vt:lpstr>Detection of corners</vt:lpstr>
      <vt:lpstr>Detection of corners</vt:lpstr>
      <vt:lpstr>Harris corner detector</vt:lpstr>
      <vt:lpstr>Image restoration</vt:lpstr>
      <vt:lpstr>Image restoration</vt:lpstr>
      <vt:lpstr>An example—Object moving</vt:lpstr>
      <vt:lpstr>An example—Wrong lens focus</vt:lpstr>
      <vt:lpstr>An example—Atmospheric turbulence</vt:lpstr>
      <vt:lpstr>Image restoration</vt:lpstr>
      <vt:lpstr>Image restoration</vt:lpstr>
      <vt:lpstr>Image restoration</vt:lpstr>
      <vt:lpstr>Image restoration</vt:lpstr>
      <vt:lpstr>Image restoration</vt:lpstr>
      <vt:lpstr>Image restoration</vt:lpstr>
      <vt:lpstr>Image restoration</vt:lpstr>
      <vt:lpstr>Image restoration</vt:lpstr>
    </vt:vector>
  </TitlesOfParts>
  <Company>NTL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</dc:title>
  <dc:creator>altit</dc:creator>
  <cp:lastModifiedBy>violet</cp:lastModifiedBy>
  <cp:revision>517</cp:revision>
  <dcterms:created xsi:type="dcterms:W3CDTF">2013-10-11T17:23:38Z</dcterms:created>
  <dcterms:modified xsi:type="dcterms:W3CDTF">2023-11-08T07:39:07Z</dcterms:modified>
</cp:coreProperties>
</file>